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2"/>
  </p:notesMasterIdLst>
  <p:handoutMasterIdLst>
    <p:handoutMasterId r:id="rId23"/>
  </p:handoutMasterIdLst>
  <p:sldIdLst>
    <p:sldId id="3704" r:id="rId5"/>
    <p:sldId id="338" r:id="rId6"/>
    <p:sldId id="3700" r:id="rId7"/>
    <p:sldId id="3705" r:id="rId8"/>
    <p:sldId id="3669" r:id="rId9"/>
    <p:sldId id="3701" r:id="rId10"/>
    <p:sldId id="3702" r:id="rId11"/>
    <p:sldId id="3657" r:id="rId12"/>
    <p:sldId id="3668" r:id="rId13"/>
    <p:sldId id="3664" r:id="rId14"/>
    <p:sldId id="3667" r:id="rId15"/>
    <p:sldId id="3671" r:id="rId16"/>
    <p:sldId id="3699" r:id="rId17"/>
    <p:sldId id="3707" r:id="rId18"/>
    <p:sldId id="3465" r:id="rId19"/>
    <p:sldId id="373" r:id="rId20"/>
    <p:sldId id="37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CBFAE17-EC74-487E-A72F-192C6D489939}">
          <p14:sldIdLst>
            <p14:sldId id="3704"/>
            <p14:sldId id="338"/>
            <p14:sldId id="3700"/>
            <p14:sldId id="3705"/>
            <p14:sldId id="3669"/>
            <p14:sldId id="3701"/>
            <p14:sldId id="3702"/>
            <p14:sldId id="3657"/>
            <p14:sldId id="3668"/>
            <p14:sldId id="3664"/>
            <p14:sldId id="3667"/>
            <p14:sldId id="3671"/>
            <p14:sldId id="3699"/>
            <p14:sldId id="3707"/>
          </p14:sldIdLst>
        </p14:section>
        <p14:section name="Untitled Section" id="{94F1AA57-6125-432B-85BC-10544ABE5708}">
          <p14:sldIdLst>
            <p14:sldId id="3465"/>
            <p14:sldId id="373"/>
            <p14:sldId id="37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216C"/>
    <a:srgbClr val="36166D"/>
    <a:srgbClr val="6D4489"/>
    <a:srgbClr val="3E2144"/>
    <a:srgbClr val="3F223F"/>
    <a:srgbClr val="80364C"/>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48D1F4-5018-460A-8CA6-36F3D7662693}" v="52" dt="2022-11-23T14:41:53.2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579" autoAdjust="0"/>
    <p:restoredTop sz="81533" autoAdjust="0"/>
  </p:normalViewPr>
  <p:slideViewPr>
    <p:cSldViewPr snapToGrid="0" snapToObjects="1">
      <p:cViewPr varScale="1">
        <p:scale>
          <a:sx n="62" d="100"/>
          <a:sy n="62" d="100"/>
        </p:scale>
        <p:origin x="660" y="66"/>
      </p:cViewPr>
      <p:guideLst/>
    </p:cSldViewPr>
  </p:slideViewPr>
  <p:notesTextViewPr>
    <p:cViewPr>
      <p:scale>
        <a:sx n="1" d="1"/>
        <a:sy n="1" d="1"/>
      </p:scale>
      <p:origin x="0" y="0"/>
    </p:cViewPr>
  </p:notesTextViewPr>
  <p:sorterViewPr>
    <p:cViewPr>
      <p:scale>
        <a:sx n="100" d="100"/>
        <a:sy n="100" d="100"/>
      </p:scale>
      <p:origin x="0" y="-216"/>
    </p:cViewPr>
  </p:sorterViewPr>
  <p:notesViewPr>
    <p:cSldViewPr snapToGrid="0" snapToObjects="1">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https://brokerdealer-my.sharepoint.com/personal/collin_martin_cetera_com/Documents/Desktop/DESKTOP_CM/Portfolio%20Construction/CMA%20Stats/Index%20Monthly%20Return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100" b="1">
                <a:solidFill>
                  <a:sysClr val="windowText" lastClr="000000"/>
                </a:solidFill>
                <a:latin typeface="Perpetua" panose="02020502060401020303" pitchFamily="18" charset="0"/>
              </a:rPr>
              <a:t>Annual Bond Returns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rgbClr val="36166D"/>
            </a:solidFill>
            <a:ln>
              <a:noFill/>
            </a:ln>
            <a:effectLst/>
          </c:spPr>
          <c:invertIfNegative val="1"/>
          <c:dPt>
            <c:idx val="18"/>
            <c:invertIfNegative val="1"/>
            <c:bubble3D val="0"/>
            <c:extLst>
              <c:ext xmlns:c16="http://schemas.microsoft.com/office/drawing/2014/chart" uri="{C3380CC4-5D6E-409C-BE32-E72D297353CC}">
                <c16:uniqueId val="{00000000-B4E7-4F8E-BAB0-4F13E45B9F89}"/>
              </c:ext>
            </c:extLst>
          </c:dPt>
          <c:dPt>
            <c:idx val="23"/>
            <c:invertIfNegative val="1"/>
            <c:bubble3D val="0"/>
            <c:extLst>
              <c:ext xmlns:c16="http://schemas.microsoft.com/office/drawing/2014/chart" uri="{C3380CC4-5D6E-409C-BE32-E72D297353CC}">
                <c16:uniqueId val="{00000001-B4E7-4F8E-BAB0-4F13E45B9F89}"/>
              </c:ext>
            </c:extLst>
          </c:dPt>
          <c:dPt>
            <c:idx val="37"/>
            <c:invertIfNegative val="1"/>
            <c:bubble3D val="0"/>
            <c:extLst>
              <c:ext xmlns:c16="http://schemas.microsoft.com/office/drawing/2014/chart" uri="{C3380CC4-5D6E-409C-BE32-E72D297353CC}">
                <c16:uniqueId val="{00000002-B4E7-4F8E-BAB0-4F13E45B9F89}"/>
              </c:ext>
            </c:extLst>
          </c:dPt>
          <c:dPt>
            <c:idx val="42"/>
            <c:invertIfNegative val="1"/>
            <c:bubble3D val="0"/>
            <c:extLst>
              <c:ext xmlns:c16="http://schemas.microsoft.com/office/drawing/2014/chart" uri="{C3380CC4-5D6E-409C-BE32-E72D297353CC}">
                <c16:uniqueId val="{00000003-B4E7-4F8E-BAB0-4F13E45B9F89}"/>
              </c:ext>
            </c:extLst>
          </c:dPt>
          <c:dPt>
            <c:idx val="45"/>
            <c:invertIfNegative val="1"/>
            <c:bubble3D val="0"/>
            <c:extLst>
              <c:ext xmlns:c16="http://schemas.microsoft.com/office/drawing/2014/chart" uri="{C3380CC4-5D6E-409C-BE32-E72D297353CC}">
                <c16:uniqueId val="{00000004-B4E7-4F8E-BAB0-4F13E45B9F89}"/>
              </c:ext>
            </c:extLst>
          </c:dPt>
          <c:dPt>
            <c:idx val="46"/>
            <c:invertIfNegative val="1"/>
            <c:bubble3D val="0"/>
            <c:extLst>
              <c:ext xmlns:c16="http://schemas.microsoft.com/office/drawing/2014/chart" uri="{C3380CC4-5D6E-409C-BE32-E72D297353CC}">
                <c16:uniqueId val="{00000005-B4E7-4F8E-BAB0-4F13E45B9F89}"/>
              </c:ext>
            </c:extLst>
          </c:dPt>
          <c:cat>
            <c:strRef>
              <c:f>'Historical Bond Chart'!$D$2:$D$48</c:f>
              <c:strCache>
                <c:ptCount val="47"/>
                <c:pt idx="0">
                  <c:v>1976</c:v>
                </c:pt>
                <c:pt idx="1">
                  <c:v>1977</c:v>
                </c:pt>
                <c:pt idx="2">
                  <c:v>1978</c:v>
                </c:pt>
                <c:pt idx="3">
                  <c:v>1979</c:v>
                </c:pt>
                <c:pt idx="4">
                  <c:v>1980</c:v>
                </c:pt>
                <c:pt idx="5">
                  <c:v>1981</c:v>
                </c:pt>
                <c:pt idx="6">
                  <c:v>1982</c:v>
                </c:pt>
                <c:pt idx="7">
                  <c:v>1983</c:v>
                </c:pt>
                <c:pt idx="8">
                  <c:v>1984</c:v>
                </c:pt>
                <c:pt idx="9">
                  <c:v>1985</c:v>
                </c:pt>
                <c:pt idx="10">
                  <c:v>1986</c:v>
                </c:pt>
                <c:pt idx="11">
                  <c:v>1987</c:v>
                </c:pt>
                <c:pt idx="12">
                  <c:v>1988</c:v>
                </c:pt>
                <c:pt idx="13">
                  <c:v>1989</c:v>
                </c:pt>
                <c:pt idx="14">
                  <c:v>1990</c:v>
                </c:pt>
                <c:pt idx="15">
                  <c:v>1991</c:v>
                </c:pt>
                <c:pt idx="16">
                  <c:v>1992</c:v>
                </c:pt>
                <c:pt idx="17">
                  <c:v>1993</c:v>
                </c:pt>
                <c:pt idx="18">
                  <c:v>1994</c:v>
                </c:pt>
                <c:pt idx="19">
                  <c:v>1995</c:v>
                </c:pt>
                <c:pt idx="20">
                  <c:v>1996</c:v>
                </c:pt>
                <c:pt idx="21">
                  <c:v>1997</c:v>
                </c:pt>
                <c:pt idx="22">
                  <c:v>1998</c:v>
                </c:pt>
                <c:pt idx="23">
                  <c:v>1999</c:v>
                </c:pt>
                <c:pt idx="24">
                  <c:v>2000</c:v>
                </c:pt>
                <c:pt idx="25">
                  <c:v>2001</c:v>
                </c:pt>
                <c:pt idx="26">
                  <c:v>2002</c:v>
                </c:pt>
                <c:pt idx="27">
                  <c:v>2003</c:v>
                </c:pt>
                <c:pt idx="28">
                  <c:v>2004</c:v>
                </c:pt>
                <c:pt idx="29">
                  <c:v>2005</c:v>
                </c:pt>
                <c:pt idx="30">
                  <c:v>2006</c:v>
                </c:pt>
                <c:pt idx="31">
                  <c:v>2007</c:v>
                </c:pt>
                <c:pt idx="32">
                  <c:v>2008</c:v>
                </c:pt>
                <c:pt idx="33">
                  <c:v>2009</c:v>
                </c:pt>
                <c:pt idx="34">
                  <c:v>2010</c:v>
                </c:pt>
                <c:pt idx="35">
                  <c:v>2011</c:v>
                </c:pt>
                <c:pt idx="36">
                  <c:v>2012</c:v>
                </c:pt>
                <c:pt idx="37">
                  <c:v>2013</c:v>
                </c:pt>
                <c:pt idx="38">
                  <c:v>2014</c:v>
                </c:pt>
                <c:pt idx="39">
                  <c:v>2015</c:v>
                </c:pt>
                <c:pt idx="40">
                  <c:v>2016</c:v>
                </c:pt>
                <c:pt idx="41">
                  <c:v>2017</c:v>
                </c:pt>
                <c:pt idx="42">
                  <c:v>2018</c:v>
                </c:pt>
                <c:pt idx="43">
                  <c:v>2019</c:v>
                </c:pt>
                <c:pt idx="44">
                  <c:v>2020</c:v>
                </c:pt>
                <c:pt idx="45">
                  <c:v>2021</c:v>
                </c:pt>
                <c:pt idx="46">
                  <c:v>YTD</c:v>
                </c:pt>
              </c:strCache>
            </c:strRef>
          </c:cat>
          <c:val>
            <c:numRef>
              <c:f>'Historical Bond Chart'!$E$2:$E$48</c:f>
              <c:numCache>
                <c:formatCode>General</c:formatCode>
                <c:ptCount val="47"/>
                <c:pt idx="0">
                  <c:v>15.6</c:v>
                </c:pt>
                <c:pt idx="1">
                  <c:v>3.04</c:v>
                </c:pt>
                <c:pt idx="2" formatCode="#,##0.00">
                  <c:v>1.39367</c:v>
                </c:pt>
                <c:pt idx="3" formatCode="#,##0.00">
                  <c:v>1.9292899999999999</c:v>
                </c:pt>
                <c:pt idx="4" formatCode="#,##0.00">
                  <c:v>2.70512</c:v>
                </c:pt>
                <c:pt idx="5" formatCode="#,##0.00">
                  <c:v>6.2485200000000001</c:v>
                </c:pt>
                <c:pt idx="6" formatCode="#,##0.00">
                  <c:v>32.621160000000003</c:v>
                </c:pt>
                <c:pt idx="7" formatCode="#,##0.00">
                  <c:v>8.3581299999999992</c:v>
                </c:pt>
                <c:pt idx="8" formatCode="#,##0.00">
                  <c:v>15.147119999999999</c:v>
                </c:pt>
                <c:pt idx="9" formatCode="#,##0.00">
                  <c:v>22.10275</c:v>
                </c:pt>
                <c:pt idx="10" formatCode="#,##0.00">
                  <c:v>15.26473</c:v>
                </c:pt>
                <c:pt idx="11" formatCode="#,##0.00">
                  <c:v>2.7554099999999999</c:v>
                </c:pt>
                <c:pt idx="12" formatCode="#,##0.00">
                  <c:v>7.8858899999999998</c:v>
                </c:pt>
                <c:pt idx="13" formatCode="#,##0.00">
                  <c:v>14.52957</c:v>
                </c:pt>
                <c:pt idx="14" formatCode="#,##0.00">
                  <c:v>8.9602199999999996</c:v>
                </c:pt>
                <c:pt idx="15" formatCode="#,##0.00">
                  <c:v>16.003139999999998</c:v>
                </c:pt>
                <c:pt idx="16" formatCode="#,##0.00">
                  <c:v>7.4021499999999998</c:v>
                </c:pt>
                <c:pt idx="17" formatCode="#,##0.00">
                  <c:v>9.7491500000000002</c:v>
                </c:pt>
                <c:pt idx="18" formatCode="#,##0.00">
                  <c:v>-2.91615</c:v>
                </c:pt>
                <c:pt idx="19" formatCode="#,##0.00">
                  <c:v>18.473749999999999</c:v>
                </c:pt>
                <c:pt idx="20" formatCode="#,##0.00">
                  <c:v>3.6305800000000001</c:v>
                </c:pt>
                <c:pt idx="21" formatCode="#,##0.00">
                  <c:v>9.6539599999999997</c:v>
                </c:pt>
                <c:pt idx="22" formatCode="#,##0.00">
                  <c:v>8.6865199999999998</c:v>
                </c:pt>
                <c:pt idx="23" formatCode="#,##0.00">
                  <c:v>-0.82132000000000005</c:v>
                </c:pt>
                <c:pt idx="24" formatCode="#,##0.00">
                  <c:v>11.62607</c:v>
                </c:pt>
                <c:pt idx="25" formatCode="#,##0.00">
                  <c:v>8.4434699999999996</c:v>
                </c:pt>
                <c:pt idx="26" formatCode="#,##0.00">
                  <c:v>10.25503</c:v>
                </c:pt>
                <c:pt idx="27" formatCode="#,##0.00">
                  <c:v>4.1044499999999999</c:v>
                </c:pt>
                <c:pt idx="28" formatCode="#,##0.00">
                  <c:v>4.3387900000000004</c:v>
                </c:pt>
                <c:pt idx="29" formatCode="#,##0.00">
                  <c:v>2.4285299999999999</c:v>
                </c:pt>
                <c:pt idx="30" formatCode="#,##0.00">
                  <c:v>4.3337700000000003</c:v>
                </c:pt>
                <c:pt idx="31" formatCode="#,##0.00">
                  <c:v>6.9666199999999998</c:v>
                </c:pt>
                <c:pt idx="32" formatCode="#,##0.00">
                  <c:v>5.24024</c:v>
                </c:pt>
                <c:pt idx="33" formatCode="#,##0.00">
                  <c:v>5.9303999999999997</c:v>
                </c:pt>
                <c:pt idx="34" formatCode="#,##0.00">
                  <c:v>6.5417100000000001</c:v>
                </c:pt>
                <c:pt idx="35" formatCode="#,##0.00">
                  <c:v>7.8418200000000002</c:v>
                </c:pt>
                <c:pt idx="36" formatCode="#,##0.00">
                  <c:v>4.2148300000000001</c:v>
                </c:pt>
                <c:pt idx="37" formatCode="#,##0.00">
                  <c:v>-2.0236999999999998</c:v>
                </c:pt>
                <c:pt idx="38" formatCode="#,##0.00">
                  <c:v>5.9656900000000004</c:v>
                </c:pt>
                <c:pt idx="39" formatCode="#,##0.00">
                  <c:v>0.54996</c:v>
                </c:pt>
                <c:pt idx="40" formatCode="#,##0.00">
                  <c:v>2.6474799999999998</c:v>
                </c:pt>
                <c:pt idx="41" formatCode="#,##0.00">
                  <c:v>3.5418400000000001</c:v>
                </c:pt>
                <c:pt idx="42" formatCode="#,##0.00">
                  <c:v>0.01</c:v>
                </c:pt>
                <c:pt idx="43" formatCode="#,##0.00">
                  <c:v>8.7200000000000006</c:v>
                </c:pt>
                <c:pt idx="44" formatCode="#,##0.00">
                  <c:v>7.51</c:v>
                </c:pt>
                <c:pt idx="45" formatCode="#,##0.00">
                  <c:v>-1.54</c:v>
                </c:pt>
                <c:pt idx="46" formatCode="#,##0.00">
                  <c:v>-13.28</c:v>
                </c:pt>
              </c:numCache>
            </c:numRef>
          </c:val>
          <c:extLst>
            <c:ext xmlns:c14="http://schemas.microsoft.com/office/drawing/2007/8/2/chart" uri="{6F2FDCE9-48DA-4B69-8628-5D25D57E5C99}">
              <c14:invertSolidFillFmt>
                <c14:spPr xmlns:c14="http://schemas.microsoft.com/office/drawing/2007/8/2/chart">
                  <a:solidFill>
                    <a:srgbClr val="489ADB"/>
                  </a:solidFill>
                  <a:ln>
                    <a:noFill/>
                  </a:ln>
                  <a:effectLst/>
                </c14:spPr>
              </c14:invertSolidFillFmt>
            </c:ext>
            <c:ext xmlns:c16="http://schemas.microsoft.com/office/drawing/2014/chart" uri="{C3380CC4-5D6E-409C-BE32-E72D297353CC}">
              <c16:uniqueId val="{00000006-B4E7-4F8E-BAB0-4F13E45B9F89}"/>
            </c:ext>
          </c:extLst>
        </c:ser>
        <c:dLbls>
          <c:showLegendKey val="0"/>
          <c:showVal val="0"/>
          <c:showCatName val="0"/>
          <c:showSerName val="0"/>
          <c:showPercent val="0"/>
          <c:showBubbleSize val="0"/>
        </c:dLbls>
        <c:gapWidth val="50"/>
        <c:overlap val="-27"/>
        <c:axId val="1415278559"/>
        <c:axId val="1415271903"/>
      </c:barChart>
      <c:catAx>
        <c:axId val="1415278559"/>
        <c:scaling>
          <c:orientation val="minMax"/>
        </c:scaling>
        <c:delete val="0"/>
        <c:axPos val="b"/>
        <c:numFmt formatCode="General" sourceLinked="1"/>
        <c:majorTickMark val="none"/>
        <c:minorTickMark val="none"/>
        <c:tickLblPos val="low"/>
        <c:spPr>
          <a:noFill/>
          <a:ln w="9525" cap="flat" cmpd="sng" algn="ctr">
            <a:solidFill>
              <a:schemeClr val="bg1">
                <a:lumMod val="6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15271903"/>
        <c:crosses val="autoZero"/>
        <c:auto val="1"/>
        <c:lblAlgn val="ctr"/>
        <c:lblOffset val="100"/>
        <c:noMultiLvlLbl val="0"/>
      </c:catAx>
      <c:valAx>
        <c:axId val="1415271903"/>
        <c:scaling>
          <c:orientation val="minMax"/>
          <c:max val="35"/>
          <c:min val="-2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solidFill>
                      <a:sysClr val="windowText" lastClr="000000"/>
                    </a:solidFill>
                  </a:rPr>
                  <a:t>Total</a:t>
                </a:r>
                <a:r>
                  <a:rPr lang="en-US" baseline="0">
                    <a:solidFill>
                      <a:sysClr val="windowText" lastClr="000000"/>
                    </a:solidFill>
                  </a:rPr>
                  <a:t> Return (%)</a:t>
                </a:r>
                <a:endParaRPr lang="en-US">
                  <a:solidFill>
                    <a:sysClr val="windowText" lastClr="000000"/>
                  </a:solidFill>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solidFill>
              <a:schemeClr val="bg1">
                <a:lumMod val="85000"/>
              </a:schemeClr>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1527855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BDD5F4-9459-486C-8A80-31B52B057462}" type="doc">
      <dgm:prSet loTypeId="urn:microsoft.com/office/officeart/2018/5/layout/IconCircleLabelList" loCatId="icon" qsTypeId="urn:microsoft.com/office/officeart/2005/8/quickstyle/simple1" qsCatId="simple" csTypeId="urn:microsoft.com/office/officeart/2005/8/colors/accent1_2" csCatId="accent1" phldr="1"/>
      <dgm:spPr/>
      <dgm:t>
        <a:bodyPr/>
        <a:lstStyle/>
        <a:p>
          <a:endParaRPr lang="en-US"/>
        </a:p>
      </dgm:t>
    </dgm:pt>
    <dgm:pt modelId="{AFC76B38-5431-44B6-98E8-49EAE8E0269C}">
      <dgm:prSet/>
      <dgm:spPr/>
      <dgm:t>
        <a:bodyPr/>
        <a:lstStyle/>
        <a:p>
          <a:pPr>
            <a:lnSpc>
              <a:spcPct val="100000"/>
            </a:lnSpc>
            <a:defRPr cap="all"/>
          </a:pPr>
          <a:r>
            <a:rPr lang="en-US" dirty="0">
              <a:solidFill>
                <a:srgbClr val="85216C"/>
              </a:solidFill>
              <a:latin typeface="Arial" panose="020B0604020202020204" pitchFamily="34" charset="0"/>
              <a:cs typeface="Arial" panose="020B0604020202020204" pitchFamily="34" charset="0"/>
            </a:rPr>
            <a:t>Volatility to continue into 2023</a:t>
          </a:r>
        </a:p>
      </dgm:t>
    </dgm:pt>
    <dgm:pt modelId="{2D75014B-0E79-455F-9158-123E6974E741}" type="parTrans" cxnId="{7B8A61A1-91D2-4866-83AB-35064B93EEBB}">
      <dgm:prSet/>
      <dgm:spPr/>
      <dgm:t>
        <a:bodyPr/>
        <a:lstStyle/>
        <a:p>
          <a:endParaRPr lang="en-US"/>
        </a:p>
      </dgm:t>
    </dgm:pt>
    <dgm:pt modelId="{4AD3C59A-ABF2-4C79-BB23-459A162494EA}" type="sibTrans" cxnId="{7B8A61A1-91D2-4866-83AB-35064B93EEBB}">
      <dgm:prSet/>
      <dgm:spPr/>
      <dgm:t>
        <a:bodyPr/>
        <a:lstStyle/>
        <a:p>
          <a:endParaRPr lang="en-US"/>
        </a:p>
      </dgm:t>
    </dgm:pt>
    <dgm:pt modelId="{AD85E679-5405-4582-B6D4-8FA13ADDDBE3}">
      <dgm:prSet/>
      <dgm:spPr/>
      <dgm:t>
        <a:bodyPr/>
        <a:lstStyle/>
        <a:p>
          <a:pPr>
            <a:lnSpc>
              <a:spcPct val="100000"/>
            </a:lnSpc>
            <a:defRPr cap="all"/>
          </a:pPr>
          <a:r>
            <a:rPr lang="en-US" dirty="0">
              <a:solidFill>
                <a:srgbClr val="85216C"/>
              </a:solidFill>
              <a:latin typeface="Arial" panose="020B0604020202020204" pitchFamily="34" charset="0"/>
              <a:cs typeface="Arial" panose="020B0604020202020204" pitchFamily="34" charset="0"/>
            </a:rPr>
            <a:t>Fed may pause/pivot</a:t>
          </a:r>
        </a:p>
      </dgm:t>
    </dgm:pt>
    <dgm:pt modelId="{3892EB18-CE17-41B1-B47F-5D0026F24962}" type="parTrans" cxnId="{F58DDD8E-AAF5-4609-BCBB-28FDEA7BC1B9}">
      <dgm:prSet/>
      <dgm:spPr/>
      <dgm:t>
        <a:bodyPr/>
        <a:lstStyle/>
        <a:p>
          <a:endParaRPr lang="en-US"/>
        </a:p>
      </dgm:t>
    </dgm:pt>
    <dgm:pt modelId="{43E2A0BD-B778-49FD-974C-4D1C138507CF}" type="sibTrans" cxnId="{F58DDD8E-AAF5-4609-BCBB-28FDEA7BC1B9}">
      <dgm:prSet/>
      <dgm:spPr/>
      <dgm:t>
        <a:bodyPr/>
        <a:lstStyle/>
        <a:p>
          <a:endParaRPr lang="en-US"/>
        </a:p>
      </dgm:t>
    </dgm:pt>
    <dgm:pt modelId="{EAE8161D-358D-439B-9A5F-532D7A249D30}">
      <dgm:prSet/>
      <dgm:spPr/>
      <dgm:t>
        <a:bodyPr/>
        <a:lstStyle/>
        <a:p>
          <a:pPr>
            <a:lnSpc>
              <a:spcPct val="100000"/>
            </a:lnSpc>
            <a:defRPr cap="all"/>
          </a:pPr>
          <a:r>
            <a:rPr lang="en-US" dirty="0">
              <a:solidFill>
                <a:srgbClr val="85216C"/>
              </a:solidFill>
              <a:latin typeface="Arial" panose="020B0604020202020204" pitchFamily="34" charset="0"/>
              <a:cs typeface="Arial" panose="020B0604020202020204" pitchFamily="34" charset="0"/>
            </a:rPr>
            <a:t>Upside surprises possible</a:t>
          </a:r>
        </a:p>
      </dgm:t>
    </dgm:pt>
    <dgm:pt modelId="{BE2EC43F-6A8A-4813-A68C-03EB94D67671}" type="parTrans" cxnId="{F6DF5D4A-62F2-442B-9F3B-85340942FF8E}">
      <dgm:prSet/>
      <dgm:spPr/>
      <dgm:t>
        <a:bodyPr/>
        <a:lstStyle/>
        <a:p>
          <a:endParaRPr lang="en-US"/>
        </a:p>
      </dgm:t>
    </dgm:pt>
    <dgm:pt modelId="{F9707C58-5739-48D0-9AD4-8F9CCC5434B8}" type="sibTrans" cxnId="{F6DF5D4A-62F2-442B-9F3B-85340942FF8E}">
      <dgm:prSet/>
      <dgm:spPr/>
      <dgm:t>
        <a:bodyPr/>
        <a:lstStyle/>
        <a:p>
          <a:endParaRPr lang="en-US"/>
        </a:p>
      </dgm:t>
    </dgm:pt>
    <dgm:pt modelId="{2FBBCEB0-7F31-42D2-AC7A-69CC61E2646C}" type="pres">
      <dgm:prSet presAssocID="{3CBDD5F4-9459-486C-8A80-31B52B057462}" presName="root" presStyleCnt="0">
        <dgm:presLayoutVars>
          <dgm:dir/>
          <dgm:resizeHandles val="exact"/>
        </dgm:presLayoutVars>
      </dgm:prSet>
      <dgm:spPr/>
    </dgm:pt>
    <dgm:pt modelId="{EF8A622F-4FF8-4BA6-82A6-2EF3E30114A3}" type="pres">
      <dgm:prSet presAssocID="{AFC76B38-5431-44B6-98E8-49EAE8E0269C}" presName="compNode" presStyleCnt="0"/>
      <dgm:spPr/>
    </dgm:pt>
    <dgm:pt modelId="{A3773D73-9B43-4AA7-8027-5743154FC306}" type="pres">
      <dgm:prSet presAssocID="{AFC76B38-5431-44B6-98E8-49EAE8E0269C}" presName="iconBgRect" presStyleLbl="bgShp" presStyleIdx="0" presStyleCnt="3"/>
      <dgm:spPr/>
    </dgm:pt>
    <dgm:pt modelId="{C99C608D-FB31-46D0-B3AC-B330D02A2D9A}" type="pres">
      <dgm:prSet presAssocID="{AFC76B38-5431-44B6-98E8-49EAE8E0269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Upward trend"/>
        </a:ext>
      </dgm:extLst>
    </dgm:pt>
    <dgm:pt modelId="{168918CF-79ED-42B1-9A2A-632BF70093AF}" type="pres">
      <dgm:prSet presAssocID="{AFC76B38-5431-44B6-98E8-49EAE8E0269C}" presName="spaceRect" presStyleCnt="0"/>
      <dgm:spPr/>
    </dgm:pt>
    <dgm:pt modelId="{1CEAC268-299B-4F2A-88C5-A6EA44F99D39}" type="pres">
      <dgm:prSet presAssocID="{AFC76B38-5431-44B6-98E8-49EAE8E0269C}" presName="textRect" presStyleLbl="revTx" presStyleIdx="0" presStyleCnt="3">
        <dgm:presLayoutVars>
          <dgm:chMax val="1"/>
          <dgm:chPref val="1"/>
        </dgm:presLayoutVars>
      </dgm:prSet>
      <dgm:spPr/>
    </dgm:pt>
    <dgm:pt modelId="{6B4EB8F4-69FA-4E56-9447-5798419D24FD}" type="pres">
      <dgm:prSet presAssocID="{4AD3C59A-ABF2-4C79-BB23-459A162494EA}" presName="sibTrans" presStyleCnt="0"/>
      <dgm:spPr/>
    </dgm:pt>
    <dgm:pt modelId="{09559760-03EA-49CA-82F5-69FA8E114C44}" type="pres">
      <dgm:prSet presAssocID="{AD85E679-5405-4582-B6D4-8FA13ADDDBE3}" presName="compNode" presStyleCnt="0"/>
      <dgm:spPr/>
    </dgm:pt>
    <dgm:pt modelId="{F1067B1A-4FAE-426C-81C0-74D7CA36DCA6}" type="pres">
      <dgm:prSet presAssocID="{AD85E679-5405-4582-B6D4-8FA13ADDDBE3}" presName="iconBgRect" presStyleLbl="bgShp" presStyleIdx="1" presStyleCnt="3"/>
      <dgm:spPr/>
    </dgm:pt>
    <dgm:pt modelId="{2B6C1C1F-1E1F-41D4-B0F6-78BD963DAD33}" type="pres">
      <dgm:prSet presAssocID="{AD85E679-5405-4582-B6D4-8FA13ADDDBE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Pause"/>
        </a:ext>
      </dgm:extLst>
    </dgm:pt>
    <dgm:pt modelId="{7E7FF6A6-6F02-4311-8FB8-C81A6C73F456}" type="pres">
      <dgm:prSet presAssocID="{AD85E679-5405-4582-B6D4-8FA13ADDDBE3}" presName="spaceRect" presStyleCnt="0"/>
      <dgm:spPr/>
    </dgm:pt>
    <dgm:pt modelId="{45C04000-4499-4CB2-8353-649F87FA901D}" type="pres">
      <dgm:prSet presAssocID="{AD85E679-5405-4582-B6D4-8FA13ADDDBE3}" presName="textRect" presStyleLbl="revTx" presStyleIdx="1" presStyleCnt="3">
        <dgm:presLayoutVars>
          <dgm:chMax val="1"/>
          <dgm:chPref val="1"/>
        </dgm:presLayoutVars>
      </dgm:prSet>
      <dgm:spPr/>
    </dgm:pt>
    <dgm:pt modelId="{EF19B4B2-6F81-4B2C-9CF7-E324E7F85D5C}" type="pres">
      <dgm:prSet presAssocID="{43E2A0BD-B778-49FD-974C-4D1C138507CF}" presName="sibTrans" presStyleCnt="0"/>
      <dgm:spPr/>
    </dgm:pt>
    <dgm:pt modelId="{F6A7A04C-7E5C-46D2-8714-C70DF6A904C7}" type="pres">
      <dgm:prSet presAssocID="{EAE8161D-358D-439B-9A5F-532D7A249D30}" presName="compNode" presStyleCnt="0"/>
      <dgm:spPr/>
    </dgm:pt>
    <dgm:pt modelId="{CCF048D9-8480-4562-AF97-9E1C8FCB81E8}" type="pres">
      <dgm:prSet presAssocID="{EAE8161D-358D-439B-9A5F-532D7A249D30}" presName="iconBgRect" presStyleLbl="bgShp" presStyleIdx="2" presStyleCnt="3"/>
      <dgm:spPr/>
    </dgm:pt>
    <dgm:pt modelId="{DFED2B7F-F514-422E-9583-B40E600C9535}" type="pres">
      <dgm:prSet presAssocID="{EAE8161D-358D-439B-9A5F-532D7A249D3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Head with Gears"/>
        </a:ext>
      </dgm:extLst>
    </dgm:pt>
    <dgm:pt modelId="{622CAF4D-C481-4F6C-BC49-54509C5A6F55}" type="pres">
      <dgm:prSet presAssocID="{EAE8161D-358D-439B-9A5F-532D7A249D30}" presName="spaceRect" presStyleCnt="0"/>
      <dgm:spPr/>
    </dgm:pt>
    <dgm:pt modelId="{D2B09457-083A-4812-8F49-4DE2D1B4B28E}" type="pres">
      <dgm:prSet presAssocID="{EAE8161D-358D-439B-9A5F-532D7A249D30}" presName="textRect" presStyleLbl="revTx" presStyleIdx="2" presStyleCnt="3">
        <dgm:presLayoutVars>
          <dgm:chMax val="1"/>
          <dgm:chPref val="1"/>
        </dgm:presLayoutVars>
      </dgm:prSet>
      <dgm:spPr/>
    </dgm:pt>
  </dgm:ptLst>
  <dgm:cxnLst>
    <dgm:cxn modelId="{9F4CA60A-64AE-4ED3-824E-53E3CB3702A7}" type="presOf" srcId="{AFC76B38-5431-44B6-98E8-49EAE8E0269C}" destId="{1CEAC268-299B-4F2A-88C5-A6EA44F99D39}" srcOrd="0" destOrd="0" presId="urn:microsoft.com/office/officeart/2018/5/layout/IconCircleLabelList"/>
    <dgm:cxn modelId="{F6DF5D4A-62F2-442B-9F3B-85340942FF8E}" srcId="{3CBDD5F4-9459-486C-8A80-31B52B057462}" destId="{EAE8161D-358D-439B-9A5F-532D7A249D30}" srcOrd="2" destOrd="0" parTransId="{BE2EC43F-6A8A-4813-A68C-03EB94D67671}" sibTransId="{F9707C58-5739-48D0-9AD4-8F9CCC5434B8}"/>
    <dgm:cxn modelId="{78380E6B-9DDA-4C77-93F8-B0923E456D52}" type="presOf" srcId="{EAE8161D-358D-439B-9A5F-532D7A249D30}" destId="{D2B09457-083A-4812-8F49-4DE2D1B4B28E}" srcOrd="0" destOrd="0" presId="urn:microsoft.com/office/officeart/2018/5/layout/IconCircleLabelList"/>
    <dgm:cxn modelId="{F58DDD8E-AAF5-4609-BCBB-28FDEA7BC1B9}" srcId="{3CBDD5F4-9459-486C-8A80-31B52B057462}" destId="{AD85E679-5405-4582-B6D4-8FA13ADDDBE3}" srcOrd="1" destOrd="0" parTransId="{3892EB18-CE17-41B1-B47F-5D0026F24962}" sibTransId="{43E2A0BD-B778-49FD-974C-4D1C138507CF}"/>
    <dgm:cxn modelId="{7B8A61A1-91D2-4866-83AB-35064B93EEBB}" srcId="{3CBDD5F4-9459-486C-8A80-31B52B057462}" destId="{AFC76B38-5431-44B6-98E8-49EAE8E0269C}" srcOrd="0" destOrd="0" parTransId="{2D75014B-0E79-455F-9158-123E6974E741}" sibTransId="{4AD3C59A-ABF2-4C79-BB23-459A162494EA}"/>
    <dgm:cxn modelId="{BF4438B6-3C7F-42E8-A237-E62545D3AFAD}" type="presOf" srcId="{3CBDD5F4-9459-486C-8A80-31B52B057462}" destId="{2FBBCEB0-7F31-42D2-AC7A-69CC61E2646C}" srcOrd="0" destOrd="0" presId="urn:microsoft.com/office/officeart/2018/5/layout/IconCircleLabelList"/>
    <dgm:cxn modelId="{B4CEC4DE-CB28-494D-9F69-8CAC773C4A1B}" type="presOf" srcId="{AD85E679-5405-4582-B6D4-8FA13ADDDBE3}" destId="{45C04000-4499-4CB2-8353-649F87FA901D}" srcOrd="0" destOrd="0" presId="urn:microsoft.com/office/officeart/2018/5/layout/IconCircleLabelList"/>
    <dgm:cxn modelId="{A3276A48-DB06-4FBF-B6C8-40B270D6DBD8}" type="presParOf" srcId="{2FBBCEB0-7F31-42D2-AC7A-69CC61E2646C}" destId="{EF8A622F-4FF8-4BA6-82A6-2EF3E30114A3}" srcOrd="0" destOrd="0" presId="urn:microsoft.com/office/officeart/2018/5/layout/IconCircleLabelList"/>
    <dgm:cxn modelId="{9574A44A-38E4-4F30-A4D8-94F7E21BD0F9}" type="presParOf" srcId="{EF8A622F-4FF8-4BA6-82A6-2EF3E30114A3}" destId="{A3773D73-9B43-4AA7-8027-5743154FC306}" srcOrd="0" destOrd="0" presId="urn:microsoft.com/office/officeart/2018/5/layout/IconCircleLabelList"/>
    <dgm:cxn modelId="{9E211A6B-B122-4F3C-A3A6-6876832F6F40}" type="presParOf" srcId="{EF8A622F-4FF8-4BA6-82A6-2EF3E30114A3}" destId="{C99C608D-FB31-46D0-B3AC-B330D02A2D9A}" srcOrd="1" destOrd="0" presId="urn:microsoft.com/office/officeart/2018/5/layout/IconCircleLabelList"/>
    <dgm:cxn modelId="{5A174441-1C9E-4B27-9E00-E5BBCCAD4518}" type="presParOf" srcId="{EF8A622F-4FF8-4BA6-82A6-2EF3E30114A3}" destId="{168918CF-79ED-42B1-9A2A-632BF70093AF}" srcOrd="2" destOrd="0" presId="urn:microsoft.com/office/officeart/2018/5/layout/IconCircleLabelList"/>
    <dgm:cxn modelId="{F2FF6D17-7664-4D0C-BE2E-801380AA0A42}" type="presParOf" srcId="{EF8A622F-4FF8-4BA6-82A6-2EF3E30114A3}" destId="{1CEAC268-299B-4F2A-88C5-A6EA44F99D39}" srcOrd="3" destOrd="0" presId="urn:microsoft.com/office/officeart/2018/5/layout/IconCircleLabelList"/>
    <dgm:cxn modelId="{80C762C7-C88E-48B0-A73A-E8822D7914DD}" type="presParOf" srcId="{2FBBCEB0-7F31-42D2-AC7A-69CC61E2646C}" destId="{6B4EB8F4-69FA-4E56-9447-5798419D24FD}" srcOrd="1" destOrd="0" presId="urn:microsoft.com/office/officeart/2018/5/layout/IconCircleLabelList"/>
    <dgm:cxn modelId="{9AAA1D3A-3B68-4D75-8003-FB115D726753}" type="presParOf" srcId="{2FBBCEB0-7F31-42D2-AC7A-69CC61E2646C}" destId="{09559760-03EA-49CA-82F5-69FA8E114C44}" srcOrd="2" destOrd="0" presId="urn:microsoft.com/office/officeart/2018/5/layout/IconCircleLabelList"/>
    <dgm:cxn modelId="{6C4C0571-C4AA-4C0B-92CE-FEDB3323DB79}" type="presParOf" srcId="{09559760-03EA-49CA-82F5-69FA8E114C44}" destId="{F1067B1A-4FAE-426C-81C0-74D7CA36DCA6}" srcOrd="0" destOrd="0" presId="urn:microsoft.com/office/officeart/2018/5/layout/IconCircleLabelList"/>
    <dgm:cxn modelId="{24FB73DF-1FD4-492B-92A5-318D0AF1BAD0}" type="presParOf" srcId="{09559760-03EA-49CA-82F5-69FA8E114C44}" destId="{2B6C1C1F-1E1F-41D4-B0F6-78BD963DAD33}" srcOrd="1" destOrd="0" presId="urn:microsoft.com/office/officeart/2018/5/layout/IconCircleLabelList"/>
    <dgm:cxn modelId="{B6BF9C1F-E3D6-4284-97AE-595BED503A34}" type="presParOf" srcId="{09559760-03EA-49CA-82F5-69FA8E114C44}" destId="{7E7FF6A6-6F02-4311-8FB8-C81A6C73F456}" srcOrd="2" destOrd="0" presId="urn:microsoft.com/office/officeart/2018/5/layout/IconCircleLabelList"/>
    <dgm:cxn modelId="{6FD4C164-87D2-4EAB-9E73-0A7A1CD2C1E8}" type="presParOf" srcId="{09559760-03EA-49CA-82F5-69FA8E114C44}" destId="{45C04000-4499-4CB2-8353-649F87FA901D}" srcOrd="3" destOrd="0" presId="urn:microsoft.com/office/officeart/2018/5/layout/IconCircleLabelList"/>
    <dgm:cxn modelId="{915B81B3-DBE8-4F20-B50B-658AB2CD5775}" type="presParOf" srcId="{2FBBCEB0-7F31-42D2-AC7A-69CC61E2646C}" destId="{EF19B4B2-6F81-4B2C-9CF7-E324E7F85D5C}" srcOrd="3" destOrd="0" presId="urn:microsoft.com/office/officeart/2018/5/layout/IconCircleLabelList"/>
    <dgm:cxn modelId="{A558233E-9D3C-4B9C-BE42-55AA0B2B8B1A}" type="presParOf" srcId="{2FBBCEB0-7F31-42D2-AC7A-69CC61E2646C}" destId="{F6A7A04C-7E5C-46D2-8714-C70DF6A904C7}" srcOrd="4" destOrd="0" presId="urn:microsoft.com/office/officeart/2018/5/layout/IconCircleLabelList"/>
    <dgm:cxn modelId="{F4259B3C-E762-4245-B534-39ED7C1CCE8E}" type="presParOf" srcId="{F6A7A04C-7E5C-46D2-8714-C70DF6A904C7}" destId="{CCF048D9-8480-4562-AF97-9E1C8FCB81E8}" srcOrd="0" destOrd="0" presId="urn:microsoft.com/office/officeart/2018/5/layout/IconCircleLabelList"/>
    <dgm:cxn modelId="{152168F2-A071-4224-B3D2-1351A818B969}" type="presParOf" srcId="{F6A7A04C-7E5C-46D2-8714-C70DF6A904C7}" destId="{DFED2B7F-F514-422E-9583-B40E600C9535}" srcOrd="1" destOrd="0" presId="urn:microsoft.com/office/officeart/2018/5/layout/IconCircleLabelList"/>
    <dgm:cxn modelId="{85EC2049-D7F5-4019-A74F-91D6CFC38B4C}" type="presParOf" srcId="{F6A7A04C-7E5C-46D2-8714-C70DF6A904C7}" destId="{622CAF4D-C481-4F6C-BC49-54509C5A6F55}" srcOrd="2" destOrd="0" presId="urn:microsoft.com/office/officeart/2018/5/layout/IconCircleLabelList"/>
    <dgm:cxn modelId="{480CCEBD-1AC1-45C7-AE96-3CBBD03EFFD5}" type="presParOf" srcId="{F6A7A04C-7E5C-46D2-8714-C70DF6A904C7}" destId="{D2B09457-083A-4812-8F49-4DE2D1B4B28E}"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773D73-9B43-4AA7-8027-5743154FC306}">
      <dsp:nvSpPr>
        <dsp:cNvPr id="0" name=""/>
        <dsp:cNvSpPr/>
      </dsp:nvSpPr>
      <dsp:spPr>
        <a:xfrm>
          <a:off x="679050" y="827483"/>
          <a:ext cx="1887187" cy="1887187"/>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9C608D-FB31-46D0-B3AC-B330D02A2D9A}">
      <dsp:nvSpPr>
        <dsp:cNvPr id="0" name=""/>
        <dsp:cNvSpPr/>
      </dsp:nvSpPr>
      <dsp:spPr>
        <a:xfrm>
          <a:off x="1081237" y="1229671"/>
          <a:ext cx="1082812" cy="10828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EAC268-299B-4F2A-88C5-A6EA44F99D39}">
      <dsp:nvSpPr>
        <dsp:cNvPr id="0" name=""/>
        <dsp:cNvSpPr/>
      </dsp:nvSpPr>
      <dsp:spPr>
        <a:xfrm>
          <a:off x="75768" y="3302484"/>
          <a:ext cx="309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kern="1200" dirty="0">
              <a:solidFill>
                <a:srgbClr val="85216C"/>
              </a:solidFill>
              <a:latin typeface="Arial" panose="020B0604020202020204" pitchFamily="34" charset="0"/>
              <a:cs typeface="Arial" panose="020B0604020202020204" pitchFamily="34" charset="0"/>
            </a:rPr>
            <a:t>Volatility to continue into 2023</a:t>
          </a:r>
        </a:p>
      </dsp:txBody>
      <dsp:txXfrm>
        <a:off x="75768" y="3302484"/>
        <a:ext cx="3093750" cy="720000"/>
      </dsp:txXfrm>
    </dsp:sp>
    <dsp:sp modelId="{F1067B1A-4FAE-426C-81C0-74D7CA36DCA6}">
      <dsp:nvSpPr>
        <dsp:cNvPr id="0" name=""/>
        <dsp:cNvSpPr/>
      </dsp:nvSpPr>
      <dsp:spPr>
        <a:xfrm>
          <a:off x="4314206" y="827483"/>
          <a:ext cx="1887187" cy="1887187"/>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6C1C1F-1E1F-41D4-B0F6-78BD963DAD33}">
      <dsp:nvSpPr>
        <dsp:cNvPr id="0" name=""/>
        <dsp:cNvSpPr/>
      </dsp:nvSpPr>
      <dsp:spPr>
        <a:xfrm>
          <a:off x="4716393" y="1229671"/>
          <a:ext cx="1082812" cy="10828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5C04000-4499-4CB2-8353-649F87FA901D}">
      <dsp:nvSpPr>
        <dsp:cNvPr id="0" name=""/>
        <dsp:cNvSpPr/>
      </dsp:nvSpPr>
      <dsp:spPr>
        <a:xfrm>
          <a:off x="3710925" y="3302484"/>
          <a:ext cx="309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kern="1200" dirty="0">
              <a:solidFill>
                <a:srgbClr val="85216C"/>
              </a:solidFill>
              <a:latin typeface="Arial" panose="020B0604020202020204" pitchFamily="34" charset="0"/>
              <a:cs typeface="Arial" panose="020B0604020202020204" pitchFamily="34" charset="0"/>
            </a:rPr>
            <a:t>Fed may pause/pivot</a:t>
          </a:r>
        </a:p>
      </dsp:txBody>
      <dsp:txXfrm>
        <a:off x="3710925" y="3302484"/>
        <a:ext cx="3093750" cy="720000"/>
      </dsp:txXfrm>
    </dsp:sp>
    <dsp:sp modelId="{CCF048D9-8480-4562-AF97-9E1C8FCB81E8}">
      <dsp:nvSpPr>
        <dsp:cNvPr id="0" name=""/>
        <dsp:cNvSpPr/>
      </dsp:nvSpPr>
      <dsp:spPr>
        <a:xfrm>
          <a:off x="7949362" y="827483"/>
          <a:ext cx="1887187" cy="1887187"/>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ED2B7F-F514-422E-9583-B40E600C9535}">
      <dsp:nvSpPr>
        <dsp:cNvPr id="0" name=""/>
        <dsp:cNvSpPr/>
      </dsp:nvSpPr>
      <dsp:spPr>
        <a:xfrm>
          <a:off x="8351550" y="1229671"/>
          <a:ext cx="1082812" cy="108281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2B09457-083A-4812-8F49-4DE2D1B4B28E}">
      <dsp:nvSpPr>
        <dsp:cNvPr id="0" name=""/>
        <dsp:cNvSpPr/>
      </dsp:nvSpPr>
      <dsp:spPr>
        <a:xfrm>
          <a:off x="7346081" y="3302484"/>
          <a:ext cx="309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kern="1200" dirty="0">
              <a:solidFill>
                <a:srgbClr val="85216C"/>
              </a:solidFill>
              <a:latin typeface="Arial" panose="020B0604020202020204" pitchFamily="34" charset="0"/>
              <a:cs typeface="Arial" panose="020B0604020202020204" pitchFamily="34" charset="0"/>
            </a:rPr>
            <a:t>Upside surprises possible</a:t>
          </a:r>
        </a:p>
      </dsp:txBody>
      <dsp:txXfrm>
        <a:off x="7346081" y="3302484"/>
        <a:ext cx="3093750" cy="720000"/>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8C812E2-A023-4FD0-A790-9DD0AC45A9E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6DDBAE4-243C-4B2B-A302-4F40ED107A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D902215-F2C5-4D55-BD2F-2A69F33FBCEF}" type="datetimeFigureOut">
              <a:rPr lang="en-US" smtClean="0"/>
              <a:t>12/9/2022</a:t>
            </a:fld>
            <a:endParaRPr lang="en-US" dirty="0"/>
          </a:p>
        </p:txBody>
      </p:sp>
      <p:sp>
        <p:nvSpPr>
          <p:cNvPr id="4" name="Footer Placeholder 3">
            <a:extLst>
              <a:ext uri="{FF2B5EF4-FFF2-40B4-BE49-F238E27FC236}">
                <a16:creationId xmlns:a16="http://schemas.microsoft.com/office/drawing/2014/main" id="{20216918-5E10-48C0-B5C9-FA3C819C22C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D51EF78E-AA7B-40BE-993A-38A968CAF38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1DF80D2-0FFA-4CF3-9498-8C092975E5C7}" type="slidenum">
              <a:rPr lang="en-US" smtClean="0"/>
              <a:t>‹#›</a:t>
            </a:fld>
            <a:endParaRPr lang="en-US" dirty="0"/>
          </a:p>
        </p:txBody>
      </p:sp>
    </p:spTree>
    <p:extLst>
      <p:ext uri="{BB962C8B-B14F-4D97-AF65-F5344CB8AC3E}">
        <p14:creationId xmlns:p14="http://schemas.microsoft.com/office/powerpoint/2010/main" val="2601793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90C456-0D16-3643-A9F8-D127E358194B}" type="datetimeFigureOut">
              <a:rPr lang="en-US" smtClean="0"/>
              <a:t>12/9/2022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774A0C-450D-8246-9972-015807C468CC}" type="slidenum">
              <a:rPr lang="en-US" smtClean="0"/>
              <a:t>‹#›</a:t>
            </a:fld>
            <a:endParaRPr lang="en-US" dirty="0"/>
          </a:p>
        </p:txBody>
      </p:sp>
    </p:spTree>
    <p:extLst>
      <p:ext uri="{BB962C8B-B14F-4D97-AF65-F5344CB8AC3E}">
        <p14:creationId xmlns:p14="http://schemas.microsoft.com/office/powerpoint/2010/main" val="10187846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a:t>
            </a:r>
          </a:p>
        </p:txBody>
      </p:sp>
      <p:sp>
        <p:nvSpPr>
          <p:cNvPr id="4" name="Slide Number Placeholder 3"/>
          <p:cNvSpPr>
            <a:spLocks noGrp="1"/>
          </p:cNvSpPr>
          <p:nvPr>
            <p:ph type="sldNum" sz="quarter" idx="5"/>
          </p:nvPr>
        </p:nvSpPr>
        <p:spPr/>
        <p:txBody>
          <a:bodyPr/>
          <a:lstStyle/>
          <a:p>
            <a:fld id="{67774A0C-450D-8246-9972-015807C468CC}" type="slidenum">
              <a:rPr lang="en-US" smtClean="0"/>
              <a:t>1</a:t>
            </a:fld>
            <a:endParaRPr lang="en-US" dirty="0"/>
          </a:p>
        </p:txBody>
      </p:sp>
    </p:spTree>
    <p:extLst>
      <p:ext uri="{BB962C8B-B14F-4D97-AF65-F5344CB8AC3E}">
        <p14:creationId xmlns:p14="http://schemas.microsoft.com/office/powerpoint/2010/main" val="299065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first year of the last six bull markets saw outsized gains, so this could be a reminder to investors to stay focused on long-term risk and return objectives and not try to time the market.</a:t>
            </a:r>
          </a:p>
        </p:txBody>
      </p:sp>
      <p:sp>
        <p:nvSpPr>
          <p:cNvPr id="4" name="Slide Number Placeholder 3"/>
          <p:cNvSpPr>
            <a:spLocks noGrp="1"/>
          </p:cNvSpPr>
          <p:nvPr>
            <p:ph type="sldNum" sz="quarter" idx="5"/>
          </p:nvPr>
        </p:nvSpPr>
        <p:spPr/>
        <p:txBody>
          <a:bodyPr/>
          <a:lstStyle/>
          <a:p>
            <a:fld id="{67774A0C-450D-8246-9972-015807C468CC}" type="slidenum">
              <a:rPr lang="en-US" smtClean="0"/>
              <a:t>10</a:t>
            </a:fld>
            <a:endParaRPr lang="en-US" dirty="0"/>
          </a:p>
        </p:txBody>
      </p:sp>
    </p:spTree>
    <p:extLst>
      <p:ext uri="{BB962C8B-B14F-4D97-AF65-F5344CB8AC3E}">
        <p14:creationId xmlns:p14="http://schemas.microsoft.com/office/powerpoint/2010/main" val="1792370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Bonds are on pace to suffer their worst year on record. While most widely used bond indices go back to the mid-1970s, we examined less followed indexes that go back to the mid-1920s and got the same results. Whether looking at intermediate-term bonds or long-term bonds, 2022 looks to be the worst year on record. For context, 1994 was previously the worst year on record for the Aggregate Bond Index. The total return that year was -2.9%. As of late November, the aggregate bond index had a year-to-date total return of -13%.</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11</a:t>
            </a:fld>
            <a:endParaRPr lang="en-US" dirty="0"/>
          </a:p>
        </p:txBody>
      </p:sp>
    </p:spTree>
    <p:extLst>
      <p:ext uri="{BB962C8B-B14F-4D97-AF65-F5344CB8AC3E}">
        <p14:creationId xmlns:p14="http://schemas.microsoft.com/office/powerpoint/2010/main" val="3170966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Understanding how this happened can help us understand why the future for bonds looks a lot brighter. During the pandemic and the 2008-09 Great Financial Crisis, the government issued many long-term bonds to fund trillions in stimulus support. This bond issuance caused duration in bond indexes to rise because indexes encompass the whole universe of bonds and there were suddenly more long-term bonds in the bond universe. Duration is a measure of sensitivity to interest rates. In simple terms, if a bond index has a duration of six years, a one percent rise in yields will cause a 6% decline price of the index. The opposite is true if yields fall–bond prices rise. So as the government issued more long-term bonds, the interest-rate sensitivity of the indices grew.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Additionally, the Fed started to engage in quantitative easing to keep mortgage and borrowing costs low to stimulate the economy through the Great Financial Crisis and the pandemic. This meant the Fed was buying long-term bonds to keep bond yields low. The result was a less than ideal risk-return relationship in bonds—high interest-rate sensitivity with low reward (yield) for taking that risk. The duration of the Aggregate Bond Index grew from 4.5 years before the Great Financial Crisis to nearly seven years at the height of the pandemic. Meanwhile, the yield went from over 5% prior to the Great Financial Crisis to around 1% at the height of the pandemic. </a:t>
            </a:r>
          </a:p>
          <a:p>
            <a:pPr marL="0" marR="0" algn="just">
              <a:spcBef>
                <a:spcPts val="0"/>
              </a:spcBef>
              <a:spcAft>
                <a:spcPts val="0"/>
              </a:spcAft>
            </a:pPr>
            <a:endParaRPr lang="en-US" sz="1800" dirty="0">
              <a:solidFill>
                <a:srgbClr val="808080"/>
              </a:solidFill>
              <a:effectLst/>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In 2020, with a duration close to 6 years and a yield close to 1% at the low, the Bloomberg Barclays Aggregate Bond index, which many bond funds and ETFs are benchmarked against, had increased risks. The index’s yield soared above 5% recently as bond investors demanded more yield for increasing inflation. This led to significant losses this year.</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The good news is that risk and return dynamics have now changed. Duration is down to six years and the yield to maturity is over 6%. If yields rise another 1%, the yield currently being generated can better buffer the deprecation in price. Additionally, if inflation starts to ease, we could see yields fall and bond investors would benefit from the appreciation in bond prices in addition to collecting a healthier yield.</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12</a:t>
            </a:fld>
            <a:endParaRPr lang="en-US" dirty="0"/>
          </a:p>
        </p:txBody>
      </p:sp>
    </p:spTree>
    <p:extLst>
      <p:ext uri="{BB962C8B-B14F-4D97-AF65-F5344CB8AC3E}">
        <p14:creationId xmlns:p14="http://schemas.microsoft.com/office/powerpoint/2010/main" val="428741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Switching from duration, which is a measure of interest rate risk, here is the yield or reward for taking that risk.</a:t>
            </a:r>
          </a:p>
        </p:txBody>
      </p:sp>
      <p:sp>
        <p:nvSpPr>
          <p:cNvPr id="4" name="Slide Number Placeholder 3"/>
          <p:cNvSpPr>
            <a:spLocks noGrp="1"/>
          </p:cNvSpPr>
          <p:nvPr>
            <p:ph type="sldNum" sz="quarter" idx="5"/>
          </p:nvPr>
        </p:nvSpPr>
        <p:spPr/>
        <p:txBody>
          <a:bodyPr/>
          <a:lstStyle/>
          <a:p>
            <a:fld id="{67774A0C-450D-8246-9972-015807C468CC}" type="slidenum">
              <a:rPr lang="en-US" smtClean="0"/>
              <a:t>13</a:t>
            </a:fld>
            <a:endParaRPr lang="en-US" dirty="0"/>
          </a:p>
        </p:txBody>
      </p:sp>
    </p:spTree>
    <p:extLst>
      <p:ext uri="{BB962C8B-B14F-4D97-AF65-F5344CB8AC3E}">
        <p14:creationId xmlns:p14="http://schemas.microsoft.com/office/powerpoint/2010/main" val="18290988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if we look at bond yields relative to stock yields, bonds are more attractive once again. This could cause more demand for bonds from investors that had shunned low bond yields and took more risk to accomplish their income goals.</a:t>
            </a:r>
          </a:p>
        </p:txBody>
      </p:sp>
      <p:sp>
        <p:nvSpPr>
          <p:cNvPr id="4" name="Slide Number Placeholder 3"/>
          <p:cNvSpPr>
            <a:spLocks noGrp="1"/>
          </p:cNvSpPr>
          <p:nvPr>
            <p:ph type="sldNum" sz="quarter" idx="5"/>
          </p:nvPr>
        </p:nvSpPr>
        <p:spPr/>
        <p:txBody>
          <a:bodyPr/>
          <a:lstStyle/>
          <a:p>
            <a:fld id="{67774A0C-450D-8246-9972-015807C468CC}" type="slidenum">
              <a:rPr lang="en-US" smtClean="0"/>
              <a:t>14</a:t>
            </a:fld>
            <a:endParaRPr lang="en-US" dirty="0"/>
          </a:p>
        </p:txBody>
      </p:sp>
    </p:spTree>
    <p:extLst>
      <p:ext uri="{BB962C8B-B14F-4D97-AF65-F5344CB8AC3E}">
        <p14:creationId xmlns:p14="http://schemas.microsoft.com/office/powerpoint/2010/main" val="28661356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When summarizing the year and the investment landscape for 2023, it is easy to be pessimistic. Stocks fell into a bear market in 2022 and bonds are on pace for the worst year on record as of this writing. We are still in a Fed rate hike cycle and a possible recession could be looming. With that said, stocks and bonds have already factored in much of this bad news and expectations have been lowered. Economic growth and earnings estimates have been lowered. This has led to lower stock market valuations which could prove to be better entry points for investors. Duration in bond indexes has fallen and yields have risen. If inflation starts to ease, the Fed may pause or even reverse course and lower rates. This perhaps has not been factored into markets.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Making our way through this Fed rate hike cycle, volatility is likely to remain into next year. We will continue to look for clues in economic data such as moderating inflation, paying close attention to what Fed officials are saying. We could be nearing the end of this Fed tightening cycle. Inflation data is backward-looking and there are signs inflation could slow more quickly in the future, raising the risk the Fed may be overtightening financial conditions.</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US" sz="1800" dirty="0">
                <a:solidFill>
                  <a:srgbClr val="808080"/>
                </a:solidFill>
                <a:effectLst/>
                <a:highlight>
                  <a:srgbClr val="FFFF00"/>
                </a:highlight>
                <a:latin typeface="Arial" panose="020B0604020202020204" pitchFamily="34" charset="0"/>
                <a:ea typeface="Calibri" panose="020F0502020204030204" pitchFamily="34" charset="0"/>
                <a:cs typeface="Arial" panose="020B0604020202020204" pitchFamily="34" charset="0"/>
              </a:rPr>
              <a:t>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While we expect volatility to remain in both stocks and bonds, stocks have better valuations and bonds have better risk and return characteristics compared to the start of 2022.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Thank you</a:t>
            </a: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15</a:t>
            </a:fld>
            <a:endParaRPr lang="en-US" dirty="0"/>
          </a:p>
        </p:txBody>
      </p:sp>
    </p:spTree>
    <p:extLst>
      <p:ext uri="{BB962C8B-B14F-4D97-AF65-F5344CB8AC3E}">
        <p14:creationId xmlns:p14="http://schemas.microsoft.com/office/powerpoint/2010/main" val="17777650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16</a:t>
            </a:fld>
            <a:endParaRPr lang="en-US" dirty="0"/>
          </a:p>
        </p:txBody>
      </p:sp>
    </p:spTree>
    <p:extLst>
      <p:ext uri="{BB962C8B-B14F-4D97-AF65-F5344CB8AC3E}">
        <p14:creationId xmlns:p14="http://schemas.microsoft.com/office/powerpoint/2010/main" val="248146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rPr>
              <a:t>These are our 3 themes for next year.</a:t>
            </a:r>
          </a:p>
        </p:txBody>
      </p:sp>
      <p:sp>
        <p:nvSpPr>
          <p:cNvPr id="4" name="Slide Number Placeholder 3"/>
          <p:cNvSpPr>
            <a:spLocks noGrp="1"/>
          </p:cNvSpPr>
          <p:nvPr>
            <p:ph type="sldNum" sz="quarter" idx="5"/>
          </p:nvPr>
        </p:nvSpPr>
        <p:spPr/>
        <p:txBody>
          <a:bodyPr/>
          <a:lstStyle/>
          <a:p>
            <a:fld id="{67774A0C-450D-8246-9972-015807C468CC}" type="slidenum">
              <a:rPr lang="en-US" smtClean="0"/>
              <a:t>2</a:t>
            </a:fld>
            <a:endParaRPr lang="en-US" dirty="0"/>
          </a:p>
        </p:txBody>
      </p:sp>
    </p:spTree>
    <p:extLst>
      <p:ext uri="{BB962C8B-B14F-4D97-AF65-F5344CB8AC3E}">
        <p14:creationId xmlns:p14="http://schemas.microsoft.com/office/powerpoint/2010/main" val="697133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In 2023, we expect economic growth to be negative in developed economies. The Eurozone and the United Kingdom are likely to be the biggest drags on global growth, while the United States is expected to fare a bit better. Capital Economics, a UK-based economic research firm, predicts economic growth in the U.S. to be zero for the year. While not what we hope for, it is better than negative.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solidFill>
                <a:srgbClr val="262626"/>
              </a:solidFill>
              <a:effectLst/>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While the </a:t>
            </a: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National Bureau of Economic Research</a:t>
            </a: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 is responsible for defining a recession in the United States, a global recession is defined by the International Monetary Fund (IMF). Informally, the IMF has defined a global recession as annual economic growth below 2.5%. Capital Economics is forecasting 2023 global growth to be just 1.5% in 2023, which would indicate a global recession. The Eurozone and United Kingdom are forecasted to experience -1.8% and -1.5% growth, respectively. Japan is a bright spot for developed countries with projected growth of 1.3%. Emerging market countries are forecasted to grow 2.7%. China is a significant component of emerging markets and is expected to see growth of 2.5% (not using official Chinese data). The United States is projected to fare better than Europe because it is less dependent on energy and food from Eastern Europe.</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3</a:t>
            </a:fld>
            <a:endParaRPr lang="en-US" dirty="0"/>
          </a:p>
        </p:txBody>
      </p:sp>
    </p:spTree>
    <p:extLst>
      <p:ext uri="{BB962C8B-B14F-4D97-AF65-F5344CB8AC3E}">
        <p14:creationId xmlns:p14="http://schemas.microsoft.com/office/powerpoint/2010/main" val="225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Looking at leading economic indicators, the risk of a recession increases midway through 2023. The good news is that we expect a potential recession to be mild. Consumer balance sheets are strong and consumer debt levels are manageable. And the labor market, which will likely continue to weaken, remains resilient. Currently, there are nearly two job openings for every person looking for work.</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4</a:t>
            </a:fld>
            <a:endParaRPr lang="en-US" dirty="0"/>
          </a:p>
        </p:txBody>
      </p:sp>
    </p:spTree>
    <p:extLst>
      <p:ext uri="{BB962C8B-B14F-4D97-AF65-F5344CB8AC3E}">
        <p14:creationId xmlns:p14="http://schemas.microsoft.com/office/powerpoint/2010/main" val="211299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There are various reasons why we do not foresee a deep recession in 2023. For starters, unlike in 2008, the balance sheet of homeowners is in much better shape. Homeowners have a lot of equity in their homes and current mortgage loans are not</a:t>
            </a: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 as creative as we saw in the 2000s with no-interest loans. About 90% of U.S. mortgages are now 15-year and 30-year fixed-rate amortizing loans. Debt servicing ratios (both mortgage debt and total debt to disposable income) are relatively low for most homeowners. Many homeowners were able to refinance at fixed, low rates early in the pandemic, so if homeowners remain employed, they should largely be able to afford their mortgages. They also have the most home equity to pull from if needed since the early 1980s, though higher borrowing costs may act as a disincentive to pull equity.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1800" dirty="0">
              <a:solidFill>
                <a:srgbClr val="262626"/>
              </a:solidFill>
              <a:effectLst/>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Another key factor is the weakening of manufacturing, which is near contraction. The 2020 shift from services to goods helped the manufacturing industry, but with local economies reopening, the shift back to services is inevitable. F</a:t>
            </a: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orward-looking</a:t>
            </a: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 surveys like the ISM Non-Manufacturing Index indicate that service companies are still in expansionary territory and growing. This index has fallen from very high levels, but is still at a healthy level of expansion, as s</a:t>
            </a: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een in </a:t>
            </a:r>
            <a:r>
              <a:rPr lang="en-US" sz="1800" b="1" dirty="0">
                <a:solidFill>
                  <a:srgbClr val="808080"/>
                </a:solidFill>
                <a:effectLst/>
                <a:latin typeface="Arial" panose="020B0604020202020204" pitchFamily="34" charset="0"/>
                <a:ea typeface="Calibri" panose="020F0502020204030204" pitchFamily="34" charset="0"/>
                <a:cs typeface="Arial" panose="020B0604020202020204" pitchFamily="34" charset="0"/>
              </a:rPr>
              <a:t>Figure 1</a:t>
            </a: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 Services</a:t>
            </a: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 make up over 75% of the total economy and labor force while </a:t>
            </a: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manufacturing jobs as a percentage of the economy have been under 10% since 2007.</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5</a:t>
            </a:fld>
            <a:endParaRPr lang="en-US" dirty="0"/>
          </a:p>
        </p:txBody>
      </p:sp>
    </p:spTree>
    <p:extLst>
      <p:ext uri="{BB962C8B-B14F-4D97-AF65-F5344CB8AC3E}">
        <p14:creationId xmlns:p14="http://schemas.microsoft.com/office/powerpoint/2010/main" val="1694595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tabLst>
                <a:tab pos="807720" algn="l"/>
              </a:tabLst>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Another argument for a mild recession that could be that there are signs that inflation could already be easing. Used car prices rose nearly 50% last year but are down significantly in 2022. Year-over- year wage growth is the slowest since August 2021. More importantly, there are signs that asking rents, what landlords are asking for rent to prospective renters, are falling. While asking rents are up 5% year-over-year, the annual pace is slowing. As of October, the CPI rent category is still trending higher. The Fed is already having an impact on the housing market and other areas of the economy, but there is a lag before many of these impacts can be seen in economic data. Oil and wheat prices are off their peaks and global shipping costs are falling. These can be seen as leading indicators of inflation, but there is also a lag as these factors make their way through the economy. </a:t>
            </a: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6</a:t>
            </a:fld>
            <a:endParaRPr lang="en-US" dirty="0"/>
          </a:p>
        </p:txBody>
      </p:sp>
    </p:spTree>
    <p:extLst>
      <p:ext uri="{BB962C8B-B14F-4D97-AF65-F5344CB8AC3E}">
        <p14:creationId xmlns:p14="http://schemas.microsoft.com/office/powerpoint/2010/main" val="39681135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Stock markets rallied for part of the third quarter in 2022 as hopes for a Fed pivot—in other words, a pause in rate hikes—materialized. Investors thought that inflation might be easing but were premature in their hopes. However, this thesis could still come to fruition in the latter half of 2023 if the Fed thinks that inflation is under control and starts to worry its actions could unnecessarily damage the economy. If this happens, the Fed could pause or even start to cut interest rates to spur economic growth once again. Before this happens, we could see investors put too much weight into a single inflation reading or Fed comment, pushing stocks higher, only to see them fall again. One economic reading or one Fed official will not determine the Fed’s path forward and investors need to be patient.</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7</a:t>
            </a:fld>
            <a:endParaRPr lang="en-US" dirty="0"/>
          </a:p>
        </p:txBody>
      </p:sp>
    </p:spTree>
    <p:extLst>
      <p:ext uri="{BB962C8B-B14F-4D97-AF65-F5344CB8AC3E}">
        <p14:creationId xmlns:p14="http://schemas.microsoft.com/office/powerpoint/2010/main" val="9580612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tabLst>
                <a:tab pos="807720" algn="l"/>
              </a:tabLs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On the positive side, much of this slow growth and pessimism is factored into economic forecasts, which leaves room for positive economic surprises. As a matter of fact, we are already seeing evidence of this in 2022. The Economic Surprise Index bottomed in June of 2022, and we are now seeing more positive economic surprises than negative economic surprises as we enter the new year.</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774A0C-450D-8246-9972-015807C468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7959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tabLst>
                <a:tab pos="807720" algn="l"/>
              </a:tabLst>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 If our base case scenario of a mild recession occurs, we could see equities fare better than expected. Since stock markets may have already factored in probabilities of a potential recession, a mild recession would be a relief. Keep in mind economic data and recessions are backward-looking and markets are forward-looking. We may not know we are in a recession until after the recession has passed and we may not even know it has passed at that time. And it is possible for stock markets to rise in the middle of a recession because investors are looking forward.</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tabLst>
                <a:tab pos="807720" algn="l"/>
              </a:tabLst>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tabLst>
                <a:tab pos="807720" algn="l"/>
              </a:tabLst>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Comparisons could be made to 2001 and the dot.com bubble. In the late 90s and early 2000s, earnings estimates were revised higher on excitement around new technologies and price-to-earning (P/E) ratios swelled. The S&amp;P 500’s forward P/E ratio climbed to over 25. After the “irrational exuberance” ended, to quote former Fed Chair Alan Greenspan, earnings estimates were revised lower and below the initial levels before the dot.com era began. P/E ratios are a better predictor of long-term return than short-term ones.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tabLst>
                <a:tab pos="807720" algn="l"/>
              </a:tabLst>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9</a:t>
            </a:fld>
            <a:endParaRPr lang="en-US" dirty="0"/>
          </a:p>
        </p:txBody>
      </p:sp>
    </p:spTree>
    <p:extLst>
      <p:ext uri="{BB962C8B-B14F-4D97-AF65-F5344CB8AC3E}">
        <p14:creationId xmlns:p14="http://schemas.microsoft.com/office/powerpoint/2010/main" val="11627167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15.e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5.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C743371-1ABB-7044-B06F-1A9538D5513F}"/>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descr="A picture containing drawing, food&#10;&#10;Description automatically generated">
            <a:extLst>
              <a:ext uri="{FF2B5EF4-FFF2-40B4-BE49-F238E27FC236}">
                <a16:creationId xmlns:a16="http://schemas.microsoft.com/office/drawing/2014/main" id="{F0BC1820-C8FE-9044-99A8-2ECE813A174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5488" y="864747"/>
            <a:ext cx="1792526" cy="525134"/>
          </a:xfrm>
          <a:prstGeom prst="rect">
            <a:avLst/>
          </a:prstGeom>
        </p:spPr>
      </p:pic>
      <p:pic>
        <p:nvPicPr>
          <p:cNvPr id="29" name="Picture 28">
            <a:extLst>
              <a:ext uri="{FF2B5EF4-FFF2-40B4-BE49-F238E27FC236}">
                <a16:creationId xmlns:a16="http://schemas.microsoft.com/office/drawing/2014/main" id="{A76AC2F5-CD26-3C45-A309-B5829089E2CB}"/>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8775928" y="-114300"/>
            <a:ext cx="2552700" cy="7086600"/>
          </a:xfrm>
          <a:prstGeom prst="rect">
            <a:avLst/>
          </a:prstGeom>
        </p:spPr>
      </p:pic>
      <p:sp>
        <p:nvSpPr>
          <p:cNvPr id="13" name="Title 1">
            <a:extLst>
              <a:ext uri="{FF2B5EF4-FFF2-40B4-BE49-F238E27FC236}">
                <a16:creationId xmlns:a16="http://schemas.microsoft.com/office/drawing/2014/main" id="{A98DB242-6947-394A-AE03-F305716281EB}"/>
              </a:ext>
            </a:extLst>
          </p:cNvPr>
          <p:cNvSpPr>
            <a:spLocks noGrp="1"/>
          </p:cNvSpPr>
          <p:nvPr>
            <p:ph type="title" hasCustomPrompt="1"/>
          </p:nvPr>
        </p:nvSpPr>
        <p:spPr>
          <a:xfrm>
            <a:off x="805488" y="3025768"/>
            <a:ext cx="8056532" cy="769658"/>
          </a:xfrm>
        </p:spPr>
        <p:txBody>
          <a:bodyPr>
            <a:noAutofit/>
          </a:bodyPr>
          <a:lstStyle>
            <a:lvl1pPr>
              <a:defRPr sz="6000">
                <a:solidFill>
                  <a:srgbClr val="36166D"/>
                </a:solidFill>
              </a:defRPr>
            </a:lvl1pPr>
          </a:lstStyle>
          <a:p>
            <a:r>
              <a:rPr lang="en-US" dirty="0"/>
              <a:t>Presentation Title</a:t>
            </a:r>
          </a:p>
        </p:txBody>
      </p:sp>
      <p:sp>
        <p:nvSpPr>
          <p:cNvPr id="16" name="Text Placeholder 16">
            <a:extLst>
              <a:ext uri="{FF2B5EF4-FFF2-40B4-BE49-F238E27FC236}">
                <a16:creationId xmlns:a16="http://schemas.microsoft.com/office/drawing/2014/main" id="{871482B8-6D44-CC46-A451-7815AF2B15AA}"/>
              </a:ext>
            </a:extLst>
          </p:cNvPr>
          <p:cNvSpPr>
            <a:spLocks noGrp="1"/>
          </p:cNvSpPr>
          <p:nvPr>
            <p:ph type="body" sz="quarter" idx="10" hasCustomPrompt="1"/>
          </p:nvPr>
        </p:nvSpPr>
        <p:spPr>
          <a:xfrm>
            <a:off x="805488" y="3852600"/>
            <a:ext cx="8056532" cy="563049"/>
          </a:xfrm>
        </p:spPr>
        <p:txBody>
          <a:bodyPr>
            <a:normAutofit/>
          </a:bodyPr>
          <a:lstStyle>
            <a:lvl1pPr marL="0" indent="0" algn="l">
              <a:buNone/>
              <a:defRPr sz="2400" b="0">
                <a:solidFill>
                  <a:srgbClr val="85216C"/>
                </a:solidFill>
              </a:defRPr>
            </a:lvl1pPr>
          </a:lstStyle>
          <a:p>
            <a:pPr lvl="0"/>
            <a:r>
              <a:rPr lang="en-US" dirty="0"/>
              <a:t>Presentation Subtitle  |  Date</a:t>
            </a:r>
          </a:p>
        </p:txBody>
      </p:sp>
      <p:pic>
        <p:nvPicPr>
          <p:cNvPr id="5" name="Picture 4">
            <a:extLst>
              <a:ext uri="{FF2B5EF4-FFF2-40B4-BE49-F238E27FC236}">
                <a16:creationId xmlns:a16="http://schemas.microsoft.com/office/drawing/2014/main" id="{E35F867B-0B9F-344D-AFD7-3029DBB5C19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05488" y="5828153"/>
            <a:ext cx="1498600" cy="330200"/>
          </a:xfrm>
          <a:prstGeom prst="rect">
            <a:avLst/>
          </a:prstGeom>
        </p:spPr>
      </p:pic>
    </p:spTree>
    <p:extLst>
      <p:ext uri="{BB962C8B-B14F-4D97-AF65-F5344CB8AC3E}">
        <p14:creationId xmlns:p14="http://schemas.microsoft.com/office/powerpoint/2010/main" val="1502830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A8B2E-DDBE-5541-8C8C-09DE2269B60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1AEA987-47D5-1148-A1A1-4452C8D5B0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F3BB58B-E357-E043-AFBE-5ED69EDE92E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9BC8ED0-0F7B-6E4A-8CB0-28A4F980D3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C24B9D-E4BB-C64A-BC58-255C8BEE7B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E8EBF330-3106-4259-6D8A-C5D20C1A2943}"/>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2721464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987EB-49C9-454E-AFEA-FE8C4F809F16}"/>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80129CA6-4034-8AAC-DBED-D38E8D1E6EBC}"/>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37621900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0D7D321-E589-09DA-243F-DD85BCEACEC5}"/>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11496005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1656D-D058-DC41-9130-0044A26E9E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FE67AAE-E7E6-3F46-A96F-6EFA45223E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4E2EEE1F-30C3-7540-A612-3588A26569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Slide Number Placeholder 4">
            <a:extLst>
              <a:ext uri="{FF2B5EF4-FFF2-40B4-BE49-F238E27FC236}">
                <a16:creationId xmlns:a16="http://schemas.microsoft.com/office/drawing/2014/main" id="{68173802-C941-4635-E398-C8A92944EEF2}"/>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3895324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09DF44-DB0D-5141-AF5F-34A44015ADC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EC97D0C-2DB3-1448-AFAD-D5023C7C82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01B0A250-4C61-C994-3223-CD308485D023}"/>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2794218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E1E3B-0567-EF45-AD46-7DBC7D4FA68E}"/>
              </a:ext>
            </a:extLst>
          </p:cNvPr>
          <p:cNvSpPr>
            <a:spLocks noGrp="1"/>
          </p:cNvSpPr>
          <p:nvPr>
            <p:ph type="title"/>
          </p:nvPr>
        </p:nvSpPr>
        <p:spPr/>
        <p:txBody>
          <a:bodyPr/>
          <a:lstStyle>
            <a:lvl1pPr>
              <a:defRPr>
                <a:solidFill>
                  <a:srgbClr val="36166D"/>
                </a:solidFill>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0F68E27F-4CDA-E8AF-4218-7170B2C1B829}"/>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2902147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8A21DC5-E6D4-CB4D-8AEB-D6F30561791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descr="A picture containing drawing, food&#10;&#10;Description automatically generated">
            <a:extLst>
              <a:ext uri="{FF2B5EF4-FFF2-40B4-BE49-F238E27FC236}">
                <a16:creationId xmlns:a16="http://schemas.microsoft.com/office/drawing/2014/main" id="{1F0CB975-ED9A-1A42-A441-3C9B6E05AAF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5488" y="864747"/>
            <a:ext cx="1792526" cy="525134"/>
          </a:xfrm>
          <a:prstGeom prst="rect">
            <a:avLst/>
          </a:prstGeom>
        </p:spPr>
      </p:pic>
      <p:sp>
        <p:nvSpPr>
          <p:cNvPr id="15" name="Title 1">
            <a:extLst>
              <a:ext uri="{FF2B5EF4-FFF2-40B4-BE49-F238E27FC236}">
                <a16:creationId xmlns:a16="http://schemas.microsoft.com/office/drawing/2014/main" id="{AB1B716D-962A-3149-BD93-D350C6AFE030}"/>
              </a:ext>
            </a:extLst>
          </p:cNvPr>
          <p:cNvSpPr>
            <a:spLocks noGrp="1"/>
          </p:cNvSpPr>
          <p:nvPr>
            <p:ph type="title" hasCustomPrompt="1"/>
          </p:nvPr>
        </p:nvSpPr>
        <p:spPr>
          <a:xfrm>
            <a:off x="805488" y="3025768"/>
            <a:ext cx="8056532" cy="769658"/>
          </a:xfrm>
        </p:spPr>
        <p:txBody>
          <a:bodyPr>
            <a:noAutofit/>
          </a:bodyPr>
          <a:lstStyle>
            <a:lvl1pPr>
              <a:defRPr sz="6000">
                <a:solidFill>
                  <a:srgbClr val="36166D"/>
                </a:solidFill>
              </a:defRPr>
            </a:lvl1pPr>
          </a:lstStyle>
          <a:p>
            <a:r>
              <a:rPr lang="en-US" dirty="0"/>
              <a:t>Presentation Title</a:t>
            </a:r>
          </a:p>
        </p:txBody>
      </p:sp>
      <p:sp>
        <p:nvSpPr>
          <p:cNvPr id="16" name="Text Placeholder 16">
            <a:extLst>
              <a:ext uri="{FF2B5EF4-FFF2-40B4-BE49-F238E27FC236}">
                <a16:creationId xmlns:a16="http://schemas.microsoft.com/office/drawing/2014/main" id="{6928CA84-3A43-2F44-B741-46524B6DEAE0}"/>
              </a:ext>
            </a:extLst>
          </p:cNvPr>
          <p:cNvSpPr>
            <a:spLocks noGrp="1"/>
          </p:cNvSpPr>
          <p:nvPr>
            <p:ph type="body" sz="quarter" idx="10" hasCustomPrompt="1"/>
          </p:nvPr>
        </p:nvSpPr>
        <p:spPr>
          <a:xfrm>
            <a:off x="805488" y="3852600"/>
            <a:ext cx="8056532" cy="563049"/>
          </a:xfrm>
        </p:spPr>
        <p:txBody>
          <a:bodyPr>
            <a:normAutofit/>
          </a:bodyPr>
          <a:lstStyle>
            <a:lvl1pPr marL="0" indent="0" algn="l">
              <a:buNone/>
              <a:defRPr sz="2400" b="0">
                <a:solidFill>
                  <a:srgbClr val="85216C"/>
                </a:solidFill>
              </a:defRPr>
            </a:lvl1pPr>
          </a:lstStyle>
          <a:p>
            <a:pPr lvl="0"/>
            <a:r>
              <a:rPr lang="en-US" dirty="0"/>
              <a:t>Presentation Subtitle  |  Date</a:t>
            </a:r>
          </a:p>
        </p:txBody>
      </p:sp>
      <p:pic>
        <p:nvPicPr>
          <p:cNvPr id="13" name="Picture 12">
            <a:extLst>
              <a:ext uri="{FF2B5EF4-FFF2-40B4-BE49-F238E27FC236}">
                <a16:creationId xmlns:a16="http://schemas.microsoft.com/office/drawing/2014/main" id="{BFF43A79-3484-0843-915E-FF3CF4F539AF}"/>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8775928" y="-114300"/>
            <a:ext cx="2552700" cy="7086600"/>
          </a:xfrm>
          <a:prstGeom prst="rect">
            <a:avLst/>
          </a:prstGeom>
        </p:spPr>
      </p:pic>
      <p:pic>
        <p:nvPicPr>
          <p:cNvPr id="8" name="Picture 7">
            <a:extLst>
              <a:ext uri="{FF2B5EF4-FFF2-40B4-BE49-F238E27FC236}">
                <a16:creationId xmlns:a16="http://schemas.microsoft.com/office/drawing/2014/main" id="{94EA7286-36E7-4A1C-B227-EDD295AD77F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05488" y="5828153"/>
            <a:ext cx="1498600" cy="330200"/>
          </a:xfrm>
          <a:prstGeom prst="rect">
            <a:avLst/>
          </a:prstGeom>
        </p:spPr>
      </p:pic>
    </p:spTree>
    <p:extLst>
      <p:ext uri="{BB962C8B-B14F-4D97-AF65-F5344CB8AC3E}">
        <p14:creationId xmlns:p14="http://schemas.microsoft.com/office/powerpoint/2010/main" val="2388585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C79A2-3E94-4843-A58E-B1023EAC72CB}"/>
              </a:ext>
            </a:extLst>
          </p:cNvPr>
          <p:cNvSpPr>
            <a:spLocks noGrp="1"/>
          </p:cNvSpPr>
          <p:nvPr>
            <p:ph type="title"/>
          </p:nvPr>
        </p:nvSpPr>
        <p:spPr/>
        <p:txBody>
          <a:bodyPr/>
          <a:lstStyle>
            <a:lvl1pPr>
              <a:defRPr>
                <a:solidFill>
                  <a:srgbClr val="36166D"/>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20030F7-569C-1A43-9769-83F1F3410866}"/>
              </a:ext>
            </a:extLst>
          </p:cNvPr>
          <p:cNvSpPr>
            <a:spLocks noGrp="1"/>
          </p:cNvSpPr>
          <p:nvPr>
            <p:ph idx="1"/>
          </p:nvPr>
        </p:nvSpPr>
        <p:spPr>
          <a:xfrm>
            <a:off x="838200" y="1237766"/>
            <a:ext cx="10515600" cy="484996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9DD16527-7316-65C6-A7BF-62FFEE4AA4BE}"/>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3568144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BFCA8-E8CB-5448-8363-2DECFD732CED}"/>
              </a:ext>
            </a:extLst>
          </p:cNvPr>
          <p:cNvSpPr>
            <a:spLocks noGrp="1"/>
          </p:cNvSpPr>
          <p:nvPr>
            <p:ph type="title"/>
          </p:nvPr>
        </p:nvSpPr>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688C4242-AB1C-5B4D-963F-E02D8AC285E9}"/>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29109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C79A2-3E94-4843-A58E-B1023EAC72CB}"/>
              </a:ext>
            </a:extLst>
          </p:cNvPr>
          <p:cNvSpPr>
            <a:spLocks noGrp="1"/>
          </p:cNvSpPr>
          <p:nvPr>
            <p:ph type="title"/>
          </p:nvPr>
        </p:nvSpPr>
        <p:spPr/>
        <p:txBody>
          <a:bodyPr/>
          <a:lstStyle>
            <a:lvl1pPr>
              <a:defRPr>
                <a:solidFill>
                  <a:srgbClr val="3E2144"/>
                </a:solidFill>
              </a:defRPr>
            </a:lvl1pPr>
          </a:lstStyle>
          <a:p>
            <a:r>
              <a:rPr lang="en-US" dirty="0"/>
              <a:t>Click to edit Master title style</a:t>
            </a:r>
          </a:p>
        </p:txBody>
      </p:sp>
      <p:grpSp>
        <p:nvGrpSpPr>
          <p:cNvPr id="4" name="Group 3">
            <a:extLst>
              <a:ext uri="{FF2B5EF4-FFF2-40B4-BE49-F238E27FC236}">
                <a16:creationId xmlns:a16="http://schemas.microsoft.com/office/drawing/2014/main" id="{28D102AB-F754-1C4C-84E9-7602AB13F2D5}"/>
              </a:ext>
            </a:extLst>
          </p:cNvPr>
          <p:cNvGrpSpPr/>
          <p:nvPr userDrawn="1"/>
        </p:nvGrpSpPr>
        <p:grpSpPr>
          <a:xfrm>
            <a:off x="1002604" y="2338575"/>
            <a:ext cx="2650181" cy="2650178"/>
            <a:chOff x="1068506" y="2566225"/>
            <a:chExt cx="2650181" cy="2650178"/>
          </a:xfrm>
        </p:grpSpPr>
        <p:sp>
          <p:nvSpPr>
            <p:cNvPr id="5" name="Oval 4">
              <a:extLst>
                <a:ext uri="{FF2B5EF4-FFF2-40B4-BE49-F238E27FC236}">
                  <a16:creationId xmlns:a16="http://schemas.microsoft.com/office/drawing/2014/main" id="{B5C80BCF-6BA3-1648-BD75-72C551EC7C5D}"/>
                </a:ext>
              </a:extLst>
            </p:cNvPr>
            <p:cNvSpPr/>
            <p:nvPr/>
          </p:nvSpPr>
          <p:spPr>
            <a:xfrm>
              <a:off x="1068506" y="2566225"/>
              <a:ext cx="2650181" cy="2650178"/>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Isosceles Triangle 9">
              <a:extLst>
                <a:ext uri="{FF2B5EF4-FFF2-40B4-BE49-F238E27FC236}">
                  <a16:creationId xmlns:a16="http://schemas.microsoft.com/office/drawing/2014/main" id="{074D2E4C-8552-D942-92AD-04CEC398340D}"/>
                </a:ext>
              </a:extLst>
            </p:cNvPr>
            <p:cNvSpPr/>
            <p:nvPr/>
          </p:nvSpPr>
          <p:spPr>
            <a:xfrm>
              <a:off x="1185968" y="2822343"/>
              <a:ext cx="302915" cy="261133"/>
            </a:xfrm>
            <a:prstGeom prst="triangle">
              <a:avLst/>
            </a:prstGeom>
            <a:noFill/>
            <a:ln w="28575" cmpd="sng">
              <a:solidFill>
                <a:srgbClr val="F3B75E"/>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8" name="Group 7">
            <a:extLst>
              <a:ext uri="{FF2B5EF4-FFF2-40B4-BE49-F238E27FC236}">
                <a16:creationId xmlns:a16="http://schemas.microsoft.com/office/drawing/2014/main" id="{EEE2A755-494A-A54B-BF4D-28500E11C846}"/>
              </a:ext>
            </a:extLst>
          </p:cNvPr>
          <p:cNvGrpSpPr/>
          <p:nvPr userDrawn="1"/>
        </p:nvGrpSpPr>
        <p:grpSpPr>
          <a:xfrm>
            <a:off x="4696529" y="2192326"/>
            <a:ext cx="2650182" cy="2796428"/>
            <a:chOff x="4762431" y="2419976"/>
            <a:chExt cx="2650182" cy="2796428"/>
          </a:xfrm>
        </p:grpSpPr>
        <p:sp>
          <p:nvSpPr>
            <p:cNvPr id="9" name="Oval 8">
              <a:extLst>
                <a:ext uri="{FF2B5EF4-FFF2-40B4-BE49-F238E27FC236}">
                  <a16:creationId xmlns:a16="http://schemas.microsoft.com/office/drawing/2014/main" id="{0631EA01-5CD2-B74A-9BBE-989B04B6F069}"/>
                </a:ext>
              </a:extLst>
            </p:cNvPr>
            <p:cNvSpPr/>
            <p:nvPr/>
          </p:nvSpPr>
          <p:spPr>
            <a:xfrm>
              <a:off x="4762431" y="2566225"/>
              <a:ext cx="2650182" cy="2650179"/>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0A825CE5-D93A-524D-BAF6-2FF70C4EE086}"/>
                </a:ext>
              </a:extLst>
            </p:cNvPr>
            <p:cNvSpPr/>
            <p:nvPr/>
          </p:nvSpPr>
          <p:spPr>
            <a:xfrm>
              <a:off x="6871252" y="2419976"/>
              <a:ext cx="376556" cy="376556"/>
            </a:xfrm>
            <a:prstGeom prst="ellipse">
              <a:avLst/>
            </a:prstGeom>
            <a:solidFill>
              <a:srgbClr val="3A86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2" name="Group 11">
            <a:extLst>
              <a:ext uri="{FF2B5EF4-FFF2-40B4-BE49-F238E27FC236}">
                <a16:creationId xmlns:a16="http://schemas.microsoft.com/office/drawing/2014/main" id="{9BEFF3A8-C470-534B-A013-05560B2822E5}"/>
              </a:ext>
            </a:extLst>
          </p:cNvPr>
          <p:cNvGrpSpPr/>
          <p:nvPr userDrawn="1"/>
        </p:nvGrpSpPr>
        <p:grpSpPr>
          <a:xfrm>
            <a:off x="8546319" y="2338575"/>
            <a:ext cx="2687878" cy="2687875"/>
            <a:chOff x="8612221" y="2566225"/>
            <a:chExt cx="2687878" cy="2687875"/>
          </a:xfrm>
        </p:grpSpPr>
        <p:sp>
          <p:nvSpPr>
            <p:cNvPr id="13" name="Oval 12">
              <a:extLst>
                <a:ext uri="{FF2B5EF4-FFF2-40B4-BE49-F238E27FC236}">
                  <a16:creationId xmlns:a16="http://schemas.microsoft.com/office/drawing/2014/main" id="{D3AF7983-F2E9-C243-B034-68B78AE6382E}"/>
                </a:ext>
              </a:extLst>
            </p:cNvPr>
            <p:cNvSpPr/>
            <p:nvPr/>
          </p:nvSpPr>
          <p:spPr>
            <a:xfrm>
              <a:off x="8612221" y="2566225"/>
              <a:ext cx="2687878" cy="2687875"/>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DC194BB5-0810-ED4E-8499-35F5772EDE35}"/>
                </a:ext>
              </a:extLst>
            </p:cNvPr>
            <p:cNvSpPr/>
            <p:nvPr/>
          </p:nvSpPr>
          <p:spPr>
            <a:xfrm>
              <a:off x="10638682" y="4777040"/>
              <a:ext cx="359067" cy="373177"/>
            </a:xfrm>
            <a:prstGeom prst="ellipse">
              <a:avLst/>
            </a:prstGeom>
            <a:noFill/>
            <a:ln w="38100" cmpd="sng">
              <a:solidFill>
                <a:srgbClr val="85216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7" name="Text Placeholder 16">
            <a:extLst>
              <a:ext uri="{FF2B5EF4-FFF2-40B4-BE49-F238E27FC236}">
                <a16:creationId xmlns:a16="http://schemas.microsoft.com/office/drawing/2014/main" id="{67572EDA-ADCB-974D-9EEE-FE20833F6DB6}"/>
              </a:ext>
            </a:extLst>
          </p:cNvPr>
          <p:cNvSpPr>
            <a:spLocks noGrp="1"/>
          </p:cNvSpPr>
          <p:nvPr>
            <p:ph type="body" sz="quarter" idx="10"/>
          </p:nvPr>
        </p:nvSpPr>
        <p:spPr>
          <a:xfrm>
            <a:off x="1289469" y="3333448"/>
            <a:ext cx="2076450" cy="563049"/>
          </a:xfrm>
        </p:spPr>
        <p:txBody>
          <a:bodyPr/>
          <a:lstStyle>
            <a:lvl1pPr marL="0" indent="0" algn="ctr">
              <a:buNone/>
              <a:defRPr/>
            </a:lvl1pPr>
          </a:lstStyle>
          <a:p>
            <a:pPr lvl="0"/>
            <a:r>
              <a:rPr lang="en-US" dirty="0"/>
              <a:t>Click to edit Master text styles</a:t>
            </a:r>
          </a:p>
        </p:txBody>
      </p:sp>
      <p:sp>
        <p:nvSpPr>
          <p:cNvPr id="18" name="Text Placeholder 16">
            <a:extLst>
              <a:ext uri="{FF2B5EF4-FFF2-40B4-BE49-F238E27FC236}">
                <a16:creationId xmlns:a16="http://schemas.microsoft.com/office/drawing/2014/main" id="{ACE0C6E1-8EB8-8D4D-A89D-2B7FE16A940C}"/>
              </a:ext>
            </a:extLst>
          </p:cNvPr>
          <p:cNvSpPr>
            <a:spLocks noGrp="1"/>
          </p:cNvSpPr>
          <p:nvPr>
            <p:ph type="body" sz="quarter" idx="11"/>
          </p:nvPr>
        </p:nvSpPr>
        <p:spPr>
          <a:xfrm>
            <a:off x="4983395" y="3333448"/>
            <a:ext cx="2076450" cy="563049"/>
          </a:xfrm>
        </p:spPr>
        <p:txBody>
          <a:bodyPr/>
          <a:lstStyle>
            <a:lvl1pPr marL="0" indent="0" algn="ctr">
              <a:buNone/>
              <a:defRPr/>
            </a:lvl1pPr>
          </a:lstStyle>
          <a:p>
            <a:pPr lvl="0"/>
            <a:r>
              <a:rPr lang="en-US" dirty="0"/>
              <a:t>Click to edit Master text styles</a:t>
            </a:r>
          </a:p>
        </p:txBody>
      </p:sp>
      <p:sp>
        <p:nvSpPr>
          <p:cNvPr id="19" name="Text Placeholder 16">
            <a:extLst>
              <a:ext uri="{FF2B5EF4-FFF2-40B4-BE49-F238E27FC236}">
                <a16:creationId xmlns:a16="http://schemas.microsoft.com/office/drawing/2014/main" id="{F7491627-763B-5B48-B6AA-AD590A2BD4C4}"/>
              </a:ext>
            </a:extLst>
          </p:cNvPr>
          <p:cNvSpPr>
            <a:spLocks noGrp="1"/>
          </p:cNvSpPr>
          <p:nvPr>
            <p:ph type="body" sz="quarter" idx="12"/>
          </p:nvPr>
        </p:nvSpPr>
        <p:spPr>
          <a:xfrm>
            <a:off x="8852033" y="3333448"/>
            <a:ext cx="2076450" cy="563049"/>
          </a:xfrm>
        </p:spPr>
        <p:txBody>
          <a:bodyPr/>
          <a:lstStyle>
            <a:lvl1pPr marL="0" indent="0" algn="ctr">
              <a:buNone/>
              <a:defRPr/>
            </a:lvl1pPr>
          </a:lstStyle>
          <a:p>
            <a:pPr lvl="0"/>
            <a:r>
              <a:rPr lang="en-US" dirty="0"/>
              <a:t>Click to edit Master text styles</a:t>
            </a:r>
          </a:p>
        </p:txBody>
      </p:sp>
      <p:sp>
        <p:nvSpPr>
          <p:cNvPr id="3" name="Slide Number Placeholder 2">
            <a:extLst>
              <a:ext uri="{FF2B5EF4-FFF2-40B4-BE49-F238E27FC236}">
                <a16:creationId xmlns:a16="http://schemas.microsoft.com/office/drawing/2014/main" id="{F102E588-610E-8963-5178-023FB42F23B5}"/>
              </a:ext>
            </a:extLst>
          </p:cNvPr>
          <p:cNvSpPr>
            <a:spLocks noGrp="1"/>
          </p:cNvSpPr>
          <p:nvPr>
            <p:ph type="sldNum" sz="quarter" idx="13"/>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4255684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D25915-7C75-5546-AE43-1CF51AF8AEA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10">
            <a:extLst>
              <a:ext uri="{FF2B5EF4-FFF2-40B4-BE49-F238E27FC236}">
                <a16:creationId xmlns:a16="http://schemas.microsoft.com/office/drawing/2014/main" id="{81D67F5F-51A0-6442-B2D7-E2F307902DCA}"/>
              </a:ext>
            </a:extLst>
          </p:cNvPr>
          <p:cNvSpPr>
            <a:spLocks noGrp="1"/>
          </p:cNvSpPr>
          <p:nvPr>
            <p:ph type="body" sz="quarter" idx="13" hasCustomPrompt="1"/>
          </p:nvPr>
        </p:nvSpPr>
        <p:spPr>
          <a:xfrm>
            <a:off x="4476435" y="2968649"/>
            <a:ext cx="6356350" cy="1752600"/>
          </a:xfrm>
        </p:spPr>
        <p:txBody>
          <a:bodyPr>
            <a:normAutofit/>
          </a:bodyPr>
          <a:lstStyle>
            <a:lvl1pPr marL="0" indent="0" algn="r">
              <a:buNone/>
              <a:defRPr sz="6600" b="1">
                <a:solidFill>
                  <a:srgbClr val="36166D"/>
                </a:solidFill>
                <a:latin typeface="Perpetua" panose="02020502060401020303" pitchFamily="18" charset="77"/>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Slide Break</a:t>
            </a:r>
          </a:p>
        </p:txBody>
      </p:sp>
      <p:pic>
        <p:nvPicPr>
          <p:cNvPr id="5" name="Picture 4">
            <a:extLst>
              <a:ext uri="{FF2B5EF4-FFF2-40B4-BE49-F238E27FC236}">
                <a16:creationId xmlns:a16="http://schemas.microsoft.com/office/drawing/2014/main" id="{5C36B1FF-70DF-9B4D-AEB0-C52CF8EDB8F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966001" y="608019"/>
            <a:ext cx="6076435" cy="6076435"/>
          </a:xfrm>
          <a:prstGeom prst="rect">
            <a:avLst/>
          </a:prstGeom>
        </p:spPr>
      </p:pic>
      <p:pic>
        <p:nvPicPr>
          <p:cNvPr id="11" name="Graphic 10">
            <a:extLst>
              <a:ext uri="{FF2B5EF4-FFF2-40B4-BE49-F238E27FC236}">
                <a16:creationId xmlns:a16="http://schemas.microsoft.com/office/drawing/2014/main" id="{A1761096-1B13-7A45-8CF8-D71629E7DCA2}"/>
              </a:ext>
            </a:extLst>
          </p:cNvPr>
          <p:cNvPicPr>
            <a:picLocks noChangeAspect="1"/>
          </p:cNvPicPr>
          <p:nvPr userDrawn="1"/>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81191" y="1875995"/>
            <a:ext cx="3582053" cy="3106007"/>
          </a:xfrm>
          <a:prstGeom prst="rect">
            <a:avLst/>
          </a:prstGeom>
        </p:spPr>
      </p:pic>
      <p:sp>
        <p:nvSpPr>
          <p:cNvPr id="2" name="Slide Number Placeholder 1">
            <a:extLst>
              <a:ext uri="{FF2B5EF4-FFF2-40B4-BE49-F238E27FC236}">
                <a16:creationId xmlns:a16="http://schemas.microsoft.com/office/drawing/2014/main" id="{E2A39181-3D7A-BEEB-476F-E89690614535}"/>
              </a:ext>
            </a:extLst>
          </p:cNvPr>
          <p:cNvSpPr>
            <a:spLocks noGrp="1"/>
          </p:cNvSpPr>
          <p:nvPr>
            <p:ph type="sldNum" sz="quarter" idx="14"/>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749894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D25915-7C75-5546-AE43-1CF51AF8AEA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10">
            <a:extLst>
              <a:ext uri="{FF2B5EF4-FFF2-40B4-BE49-F238E27FC236}">
                <a16:creationId xmlns:a16="http://schemas.microsoft.com/office/drawing/2014/main" id="{81D67F5F-51A0-6442-B2D7-E2F307902DCA}"/>
              </a:ext>
            </a:extLst>
          </p:cNvPr>
          <p:cNvSpPr>
            <a:spLocks noGrp="1"/>
          </p:cNvSpPr>
          <p:nvPr>
            <p:ph type="body" sz="quarter" idx="13" hasCustomPrompt="1"/>
          </p:nvPr>
        </p:nvSpPr>
        <p:spPr>
          <a:xfrm>
            <a:off x="4476435" y="2968649"/>
            <a:ext cx="6356350" cy="1752600"/>
          </a:xfrm>
        </p:spPr>
        <p:txBody>
          <a:bodyPr>
            <a:normAutofit/>
          </a:bodyPr>
          <a:lstStyle>
            <a:lvl1pPr marL="0" indent="0" algn="r">
              <a:buNone/>
              <a:defRPr sz="6600" b="1" i="0">
                <a:solidFill>
                  <a:srgbClr val="36166D"/>
                </a:solidFill>
                <a:latin typeface="Perpetua" panose="02020502060401020303" pitchFamily="18" charset="77"/>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Slide Break</a:t>
            </a:r>
          </a:p>
        </p:txBody>
      </p:sp>
      <p:pic>
        <p:nvPicPr>
          <p:cNvPr id="5" name="Picture 4">
            <a:extLst>
              <a:ext uri="{FF2B5EF4-FFF2-40B4-BE49-F238E27FC236}">
                <a16:creationId xmlns:a16="http://schemas.microsoft.com/office/drawing/2014/main" id="{5C36B1FF-70DF-9B4D-AEB0-C52CF8EDB8F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611772" y="608019"/>
            <a:ext cx="6076435" cy="6076435"/>
          </a:xfrm>
          <a:prstGeom prst="rect">
            <a:avLst/>
          </a:prstGeom>
        </p:spPr>
      </p:pic>
      <p:pic>
        <p:nvPicPr>
          <p:cNvPr id="22" name="Picture 21">
            <a:extLst>
              <a:ext uri="{FF2B5EF4-FFF2-40B4-BE49-F238E27FC236}">
                <a16:creationId xmlns:a16="http://schemas.microsoft.com/office/drawing/2014/main" id="{2947ED9B-EDD1-2746-8093-13862509EFB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rot="20828803" flipH="1" flipV="1">
            <a:off x="4009178" y="4861233"/>
            <a:ext cx="1574608" cy="1506941"/>
          </a:xfrm>
          <a:prstGeom prst="rect">
            <a:avLst/>
          </a:prstGeom>
        </p:spPr>
      </p:pic>
      <p:sp>
        <p:nvSpPr>
          <p:cNvPr id="6" name="Oval 5">
            <a:extLst>
              <a:ext uri="{FF2B5EF4-FFF2-40B4-BE49-F238E27FC236}">
                <a16:creationId xmlns:a16="http://schemas.microsoft.com/office/drawing/2014/main" id="{892311B8-72F1-B64A-B82B-7FD7CA6679CA}"/>
              </a:ext>
            </a:extLst>
          </p:cNvPr>
          <p:cNvSpPr/>
          <p:nvPr userDrawn="1"/>
        </p:nvSpPr>
        <p:spPr>
          <a:xfrm>
            <a:off x="-12828" y="1080705"/>
            <a:ext cx="5029810" cy="5029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Picture Placeholder 3">
            <a:extLst>
              <a:ext uri="{FF2B5EF4-FFF2-40B4-BE49-F238E27FC236}">
                <a16:creationId xmlns:a16="http://schemas.microsoft.com/office/drawing/2014/main" id="{94FF66E4-2A81-7C45-A10C-B266D8E4166D}"/>
              </a:ext>
            </a:extLst>
          </p:cNvPr>
          <p:cNvSpPr>
            <a:spLocks noGrp="1"/>
          </p:cNvSpPr>
          <p:nvPr>
            <p:ph type="pic" sz="quarter" idx="14"/>
          </p:nvPr>
        </p:nvSpPr>
        <p:spPr>
          <a:xfrm>
            <a:off x="0" y="1051677"/>
            <a:ext cx="5029810" cy="5077265"/>
          </a:xfrm>
          <a:prstGeom prst="ellipse">
            <a:avLst/>
          </a:prstGeom>
          <a:solidFill>
            <a:schemeClr val="tx1">
              <a:alpha val="5000"/>
            </a:schemeClr>
          </a:solidFill>
        </p:spPr>
        <p:txBody>
          <a:bodyPr>
            <a:normAutofit/>
          </a:bodyPr>
          <a:lstStyle>
            <a:lvl1pPr marL="0" indent="0">
              <a:buNone/>
              <a:defRPr sz="1400"/>
            </a:lvl1pPr>
          </a:lstStyle>
          <a:p>
            <a:endParaRPr lang="en-US" dirty="0"/>
          </a:p>
        </p:txBody>
      </p:sp>
      <p:sp>
        <p:nvSpPr>
          <p:cNvPr id="2" name="Slide Number Placeholder 1">
            <a:extLst>
              <a:ext uri="{FF2B5EF4-FFF2-40B4-BE49-F238E27FC236}">
                <a16:creationId xmlns:a16="http://schemas.microsoft.com/office/drawing/2014/main" id="{633971D2-100D-F05A-9166-12CCFDDD38D4}"/>
              </a:ext>
            </a:extLst>
          </p:cNvPr>
          <p:cNvSpPr>
            <a:spLocks noGrp="1"/>
          </p:cNvSpPr>
          <p:nvPr>
            <p:ph type="sldNum" sz="quarter" idx="15"/>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959498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ontent with Capt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D25915-7C75-5546-AE43-1CF51AF8AEA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10">
            <a:extLst>
              <a:ext uri="{FF2B5EF4-FFF2-40B4-BE49-F238E27FC236}">
                <a16:creationId xmlns:a16="http://schemas.microsoft.com/office/drawing/2014/main" id="{81D67F5F-51A0-6442-B2D7-E2F307902DCA}"/>
              </a:ext>
            </a:extLst>
          </p:cNvPr>
          <p:cNvSpPr>
            <a:spLocks noGrp="1"/>
          </p:cNvSpPr>
          <p:nvPr>
            <p:ph type="body" sz="quarter" idx="13" hasCustomPrompt="1"/>
          </p:nvPr>
        </p:nvSpPr>
        <p:spPr>
          <a:xfrm>
            <a:off x="4476435" y="2968649"/>
            <a:ext cx="6356350" cy="1752600"/>
          </a:xfrm>
        </p:spPr>
        <p:txBody>
          <a:bodyPr>
            <a:normAutofit/>
          </a:bodyPr>
          <a:lstStyle>
            <a:lvl1pPr marL="0" indent="0" algn="r">
              <a:buNone/>
              <a:defRPr sz="6600" b="1" i="0">
                <a:solidFill>
                  <a:srgbClr val="36166D"/>
                </a:solidFill>
                <a:latin typeface="Perpetua" panose="02020502060401020303" pitchFamily="18" charset="77"/>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Slide Break</a:t>
            </a:r>
          </a:p>
        </p:txBody>
      </p:sp>
      <p:pic>
        <p:nvPicPr>
          <p:cNvPr id="8" name="Picture 7">
            <a:extLst>
              <a:ext uri="{FF2B5EF4-FFF2-40B4-BE49-F238E27FC236}">
                <a16:creationId xmlns:a16="http://schemas.microsoft.com/office/drawing/2014/main" id="{97F48568-692B-5549-B0D4-AFD3C3C10B06}"/>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394" y="420914"/>
            <a:ext cx="610090" cy="6016171"/>
          </a:xfrm>
          <a:prstGeom prst="rect">
            <a:avLst/>
          </a:prstGeom>
        </p:spPr>
      </p:pic>
      <p:pic>
        <p:nvPicPr>
          <p:cNvPr id="22" name="Picture 21">
            <a:extLst>
              <a:ext uri="{FF2B5EF4-FFF2-40B4-BE49-F238E27FC236}">
                <a16:creationId xmlns:a16="http://schemas.microsoft.com/office/drawing/2014/main" id="{2947ED9B-EDD1-2746-8093-13862509EFB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rot="20828803" flipH="1" flipV="1">
            <a:off x="1004720" y="4074611"/>
            <a:ext cx="1574608" cy="1506941"/>
          </a:xfrm>
          <a:prstGeom prst="rect">
            <a:avLst/>
          </a:prstGeom>
        </p:spPr>
      </p:pic>
      <p:sp>
        <p:nvSpPr>
          <p:cNvPr id="2" name="Slide Number Placeholder 1">
            <a:extLst>
              <a:ext uri="{FF2B5EF4-FFF2-40B4-BE49-F238E27FC236}">
                <a16:creationId xmlns:a16="http://schemas.microsoft.com/office/drawing/2014/main" id="{D1F967AE-2836-8966-CDF9-23F13313E9A8}"/>
              </a:ext>
            </a:extLst>
          </p:cNvPr>
          <p:cNvSpPr>
            <a:spLocks noGrp="1"/>
          </p:cNvSpPr>
          <p:nvPr>
            <p:ph type="sldNum" sz="quarter" idx="14"/>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3129485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5F937-88CD-3543-9D83-EFA25113F4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9AAF460-D26E-144C-862D-EE570BA8D27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17647BB-147D-EB4E-8B92-43648E9C9EB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a:extLst>
              <a:ext uri="{FF2B5EF4-FFF2-40B4-BE49-F238E27FC236}">
                <a16:creationId xmlns:a16="http://schemas.microsoft.com/office/drawing/2014/main" id="{0E2E9AFF-3604-A1D3-850D-16CDA8975A9F}"/>
              </a:ext>
            </a:extLst>
          </p:cNvPr>
          <p:cNvSpPr>
            <a:spLocks noGrp="1"/>
          </p:cNvSpPr>
          <p:nvPr>
            <p:ph type="sldNum" sz="quarter" idx="10"/>
          </p:nvPr>
        </p:nvSpPr>
        <p:spPr/>
        <p:txBody>
          <a:body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87460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4.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04C4D9A-1113-0D41-BDE1-0A71F42CA673}"/>
              </a:ext>
            </a:extLst>
          </p:cNvPr>
          <p:cNvPicPr>
            <a:picLocks noChangeAspect="1"/>
          </p:cNvPicPr>
          <p:nvPr userDrawn="1"/>
        </p:nvPicPr>
        <p:blipFill>
          <a:blip r:embed="rId17">
            <a:extLst>
              <a:ext uri="{28A0092B-C50C-407E-A947-70E740481C1C}">
                <a14:useLocalDpi xmlns:a14="http://schemas.microsoft.com/office/drawing/2010/main"/>
              </a:ext>
              <a:ext uri="{96DAC541-7B7A-43D3-8B79-37D633B846F1}">
                <asvg:svgBlip xmlns:asvg="http://schemas.microsoft.com/office/drawing/2016/SVG/main" r:embed="rId18"/>
              </a:ext>
            </a:extLst>
          </a:blip>
          <a:srcRect/>
          <a:stretch/>
        </p:blipFill>
        <p:spPr>
          <a:xfrm>
            <a:off x="0" y="6240463"/>
            <a:ext cx="12191999" cy="609599"/>
          </a:xfrm>
          <a:prstGeom prst="rect">
            <a:avLst/>
          </a:prstGeom>
          <a:gradFill>
            <a:gsLst>
              <a:gs pos="0">
                <a:srgbClr val="6D4489">
                  <a:alpha val="49000"/>
                </a:srgbClr>
              </a:gs>
              <a:gs pos="50000">
                <a:srgbClr val="7030A0">
                  <a:alpha val="0"/>
                </a:srgbClr>
              </a:gs>
              <a:gs pos="100000">
                <a:srgbClr val="7030A0">
                  <a:tint val="23500"/>
                  <a:satMod val="160000"/>
                  <a:alpha val="0"/>
                </a:srgbClr>
              </a:gs>
            </a:gsLst>
            <a:lin ang="0" scaled="1"/>
          </a:gradFill>
        </p:spPr>
      </p:pic>
      <p:sp>
        <p:nvSpPr>
          <p:cNvPr id="2" name="Title Placeholder 1">
            <a:extLst>
              <a:ext uri="{FF2B5EF4-FFF2-40B4-BE49-F238E27FC236}">
                <a16:creationId xmlns:a16="http://schemas.microsoft.com/office/drawing/2014/main" id="{94100D44-DBFB-6940-A4FC-17FCC93803D7}"/>
              </a:ext>
            </a:extLst>
          </p:cNvPr>
          <p:cNvSpPr>
            <a:spLocks noGrp="1"/>
          </p:cNvSpPr>
          <p:nvPr>
            <p:ph type="title"/>
          </p:nvPr>
        </p:nvSpPr>
        <p:spPr>
          <a:xfrm>
            <a:off x="838200" y="365125"/>
            <a:ext cx="10515600" cy="58272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5F0E85E-BBC2-8544-B7C9-F8D6BDE76388}"/>
              </a:ext>
            </a:extLst>
          </p:cNvPr>
          <p:cNvSpPr>
            <a:spLocks noGrp="1"/>
          </p:cNvSpPr>
          <p:nvPr>
            <p:ph type="body" idx="1"/>
          </p:nvPr>
        </p:nvSpPr>
        <p:spPr>
          <a:xfrm>
            <a:off x="838200" y="1326995"/>
            <a:ext cx="10515600" cy="484996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9" name="Picture 18" descr="A close up of a logo&#10;&#10;Description automatically generated">
            <a:extLst>
              <a:ext uri="{FF2B5EF4-FFF2-40B4-BE49-F238E27FC236}">
                <a16:creationId xmlns:a16="http://schemas.microsoft.com/office/drawing/2014/main" id="{DBD6857B-ED2A-384E-A059-9941655B2574}"/>
              </a:ext>
            </a:extLst>
          </p:cNvPr>
          <p:cNvPicPr>
            <a:picLocks noChangeAspect="1"/>
          </p:cNvPicPr>
          <p:nvPr userDrawn="1"/>
        </p:nvPicPr>
        <p:blipFill>
          <a:blip r:embed="rId19" cstate="email">
            <a:extLst>
              <a:ext uri="{28A0092B-C50C-407E-A947-70E740481C1C}">
                <a14:useLocalDpi xmlns:a14="http://schemas.microsoft.com/office/drawing/2010/main"/>
              </a:ext>
            </a:extLst>
          </a:blip>
          <a:stretch>
            <a:fillRect/>
          </a:stretch>
        </p:blipFill>
        <p:spPr>
          <a:xfrm>
            <a:off x="838200" y="6321287"/>
            <a:ext cx="1495980" cy="431938"/>
          </a:xfrm>
          <a:prstGeom prst="rect">
            <a:avLst/>
          </a:prstGeom>
        </p:spPr>
      </p:pic>
      <p:pic>
        <p:nvPicPr>
          <p:cNvPr id="4" name="Picture 3">
            <a:extLst>
              <a:ext uri="{FF2B5EF4-FFF2-40B4-BE49-F238E27FC236}">
                <a16:creationId xmlns:a16="http://schemas.microsoft.com/office/drawing/2014/main" id="{67F92848-7665-E544-A80D-832A9C332A62}"/>
              </a:ext>
            </a:extLst>
          </p:cNvPr>
          <p:cNvPicPr>
            <a:picLocks noChangeAspect="1"/>
          </p:cNvPicPr>
          <p:nvPr userDrawn="1"/>
        </p:nvPicPr>
        <p:blipFill>
          <a:blip r:embed="rId20" cstate="email">
            <a:extLst>
              <a:ext uri="{28A0092B-C50C-407E-A947-70E740481C1C}">
                <a14:useLocalDpi xmlns:a14="http://schemas.microsoft.com/office/drawing/2010/main"/>
              </a:ext>
            </a:extLst>
          </a:blip>
          <a:stretch>
            <a:fillRect/>
          </a:stretch>
        </p:blipFill>
        <p:spPr>
          <a:xfrm>
            <a:off x="9855200" y="6391004"/>
            <a:ext cx="1498600" cy="330200"/>
          </a:xfrm>
          <a:prstGeom prst="rect">
            <a:avLst/>
          </a:prstGeom>
        </p:spPr>
      </p:pic>
      <p:sp>
        <p:nvSpPr>
          <p:cNvPr id="6" name="Slide Number Placeholder 5">
            <a:extLst>
              <a:ext uri="{FF2B5EF4-FFF2-40B4-BE49-F238E27FC236}">
                <a16:creationId xmlns:a16="http://schemas.microsoft.com/office/drawing/2014/main" id="{61560E2F-34FA-77FF-6DC3-588CA2ADB485}"/>
              </a:ext>
            </a:extLst>
          </p:cNvPr>
          <p:cNvSpPr>
            <a:spLocks noGrp="1"/>
          </p:cNvSpPr>
          <p:nvPr>
            <p:ph type="sldNum" sz="quarter" idx="4"/>
          </p:nvPr>
        </p:nvSpPr>
        <p:spPr>
          <a:xfrm>
            <a:off x="9312348" y="136796"/>
            <a:ext cx="2743200" cy="365125"/>
          </a:xfrm>
          <a:prstGeom prst="rect">
            <a:avLst/>
          </a:prstGeom>
        </p:spPr>
        <p:txBody>
          <a:bodyPr vert="horz" lIns="91440" tIns="45720" rIns="91440" bIns="45720" rtlCol="0" anchor="ctr"/>
          <a:lstStyle>
            <a:lvl1pPr algn="r">
              <a:defRPr sz="1200">
                <a:solidFill>
                  <a:srgbClr val="36166D"/>
                </a:solidFill>
                <a:latin typeface="Arial" panose="020B0604020202020204" pitchFamily="34" charset="0"/>
                <a:cs typeface="Arial" panose="020B0604020202020204" pitchFamily="34" charset="0"/>
              </a:defRPr>
            </a:lvl1pPr>
          </a:lstStyle>
          <a:p>
            <a:fld id="{37CAAC7E-E39D-465C-A5AC-7339A68ECE7D}" type="slidenum">
              <a:rPr lang="en-US" smtClean="0"/>
              <a:pPr/>
              <a:t>‹#›</a:t>
            </a:fld>
            <a:endParaRPr lang="en-US" dirty="0"/>
          </a:p>
        </p:txBody>
      </p:sp>
    </p:spTree>
    <p:extLst>
      <p:ext uri="{BB962C8B-B14F-4D97-AF65-F5344CB8AC3E}">
        <p14:creationId xmlns:p14="http://schemas.microsoft.com/office/powerpoint/2010/main" val="3229418167"/>
      </p:ext>
    </p:extLst>
  </p:cSld>
  <p:clrMap bg1="lt1" tx1="dk1" bg2="lt2" tx2="dk2" accent1="accent1" accent2="accent2" accent3="accent3" accent4="accent4" accent5="accent5" accent6="accent6" hlink="hlink" folHlink="folHlink"/>
  <p:sldLayoutIdLst>
    <p:sldLayoutId id="2147483664" r:id="rId1"/>
    <p:sldLayoutId id="2147483649" r:id="rId2"/>
    <p:sldLayoutId id="2147483650" r:id="rId3"/>
    <p:sldLayoutId id="2147483661" r:id="rId4"/>
    <p:sldLayoutId id="2147483666" r:id="rId5"/>
    <p:sldLayoutId id="2147483663" r:id="rId6"/>
    <p:sldLayoutId id="2147483665" r:id="rId7"/>
    <p:sldLayoutId id="2147483667" r:id="rId8"/>
    <p:sldLayoutId id="2147483652" r:id="rId9"/>
    <p:sldLayoutId id="2147483653" r:id="rId10"/>
    <p:sldLayoutId id="2147483654" r:id="rId11"/>
    <p:sldLayoutId id="2147483655" r:id="rId12"/>
    <p:sldLayoutId id="2147483657" r:id="rId13"/>
    <p:sldLayoutId id="2147483659" r:id="rId14"/>
    <p:sldLayoutId id="2147483660" r:id="rId15"/>
  </p:sldLayoutIdLst>
  <p:hf hdr="0" ftr="0" dt="0"/>
  <p:txStyles>
    <p:titleStyle>
      <a:lvl1pPr algn="l" defTabSz="914400" rtl="0" eaLnBrk="1" latinLnBrk="0" hangingPunct="1">
        <a:lnSpc>
          <a:spcPct val="90000"/>
        </a:lnSpc>
        <a:spcBef>
          <a:spcPct val="0"/>
        </a:spcBef>
        <a:buNone/>
        <a:defRPr sz="3200" b="1" i="0" kern="1200">
          <a:solidFill>
            <a:srgbClr val="3E2144"/>
          </a:solidFill>
          <a:latin typeface="Perpetua" panose="02020502060401020303" pitchFamily="18" charset="77"/>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1" i="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32.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33.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34.emf"/></Relationships>
</file>

<file path=ppt/slides/_rels/slide15.xml.rels><?xml version="1.0" encoding="UTF-8" standalone="yes"?>
<Relationships xmlns="http://schemas.openxmlformats.org/package/2006/relationships"><Relationship Id="rId3" Type="http://schemas.openxmlformats.org/officeDocument/2006/relationships/hyperlink" Target="https://twitter.com/ceteraIM"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5.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26.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7.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8.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29.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3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889C3-1D1B-BC4D-9008-24162BFA3BEB}"/>
              </a:ext>
            </a:extLst>
          </p:cNvPr>
          <p:cNvSpPr>
            <a:spLocks noGrp="1"/>
          </p:cNvSpPr>
          <p:nvPr>
            <p:ph type="title"/>
          </p:nvPr>
        </p:nvSpPr>
        <p:spPr>
          <a:xfrm>
            <a:off x="672138" y="1652530"/>
            <a:ext cx="8883342" cy="1258966"/>
          </a:xfrm>
        </p:spPr>
        <p:txBody>
          <a:bodyPr/>
          <a:lstStyle/>
          <a:p>
            <a:r>
              <a:rPr lang="en-US" sz="4800" dirty="0"/>
              <a:t>2023 Outlook</a:t>
            </a:r>
          </a:p>
        </p:txBody>
      </p:sp>
      <p:sp>
        <p:nvSpPr>
          <p:cNvPr id="4" name="TextBox 3">
            <a:extLst>
              <a:ext uri="{FF2B5EF4-FFF2-40B4-BE49-F238E27FC236}">
                <a16:creationId xmlns:a16="http://schemas.microsoft.com/office/drawing/2014/main" id="{35C5A480-C0E3-4FD2-82DD-9A9E8CF905C2}"/>
              </a:ext>
            </a:extLst>
          </p:cNvPr>
          <p:cNvSpPr txBox="1"/>
          <p:nvPr/>
        </p:nvSpPr>
        <p:spPr>
          <a:xfrm>
            <a:off x="772937" y="3757625"/>
            <a:ext cx="7094381" cy="1169551"/>
          </a:xfrm>
          <a:prstGeom prst="rect">
            <a:avLst/>
          </a:prstGeom>
          <a:noFill/>
        </p:spPr>
        <p:txBody>
          <a:bodyPr wrap="square" rtlCol="0">
            <a:spAutoFit/>
          </a:bodyPr>
          <a:lstStyle/>
          <a:p>
            <a:r>
              <a:rPr lang="en-US" sz="1400" spc="300" dirty="0">
                <a:latin typeface="Arial" panose="020B0604020202020204" pitchFamily="34" charset="0"/>
                <a:ea typeface="Roboto" panose="02000000000000000000" pitchFamily="2" charset="0"/>
                <a:cs typeface="Arial" panose="020B0604020202020204" pitchFamily="34" charset="0"/>
              </a:rPr>
              <a:t>--Rep Name</a:t>
            </a:r>
          </a:p>
          <a:p>
            <a:r>
              <a:rPr lang="en-US" sz="1400" spc="300" dirty="0">
                <a:latin typeface="Arial" panose="020B0604020202020204" pitchFamily="34" charset="0"/>
                <a:ea typeface="Roboto" panose="02000000000000000000" pitchFamily="2" charset="0"/>
                <a:cs typeface="Arial" panose="020B0604020202020204" pitchFamily="34" charset="0"/>
              </a:rPr>
              <a:t>--Firm-Approved Title</a:t>
            </a:r>
          </a:p>
          <a:p>
            <a:r>
              <a:rPr lang="en-US" sz="1400" spc="300" dirty="0">
                <a:latin typeface="Arial" panose="020B0604020202020204" pitchFamily="34" charset="0"/>
                <a:ea typeface="Roboto" panose="02000000000000000000" pitchFamily="2" charset="0"/>
                <a:cs typeface="Arial" panose="020B0604020202020204" pitchFamily="34" charset="0"/>
              </a:rPr>
              <a:t>--Registered Branch Address</a:t>
            </a:r>
          </a:p>
          <a:p>
            <a:r>
              <a:rPr lang="en-US" sz="1400" spc="300" dirty="0">
                <a:latin typeface="Arial" panose="020B0604020202020204" pitchFamily="34" charset="0"/>
                <a:ea typeface="Roboto" panose="02000000000000000000" pitchFamily="2" charset="0"/>
                <a:cs typeface="Arial" panose="020B0604020202020204" pitchFamily="34" charset="0"/>
              </a:rPr>
              <a:t>--Approved Email and/or Registered Phone</a:t>
            </a:r>
          </a:p>
          <a:p>
            <a:r>
              <a:rPr lang="en-US" sz="1400" spc="300" dirty="0">
                <a:latin typeface="Arial" panose="020B0604020202020204" pitchFamily="34" charset="0"/>
                <a:ea typeface="Roboto" panose="02000000000000000000" pitchFamily="2" charset="0"/>
                <a:cs typeface="Arial" panose="020B0604020202020204" pitchFamily="34" charset="0"/>
              </a:rPr>
              <a:t>--Securities Disclosure </a:t>
            </a:r>
          </a:p>
        </p:txBody>
      </p:sp>
      <p:sp>
        <p:nvSpPr>
          <p:cNvPr id="5" name="TextBox 4">
            <a:extLst>
              <a:ext uri="{FF2B5EF4-FFF2-40B4-BE49-F238E27FC236}">
                <a16:creationId xmlns:a16="http://schemas.microsoft.com/office/drawing/2014/main" id="{C7F44C41-90DC-4590-A18D-03FD07781747}"/>
              </a:ext>
            </a:extLst>
          </p:cNvPr>
          <p:cNvSpPr txBox="1"/>
          <p:nvPr/>
        </p:nvSpPr>
        <p:spPr>
          <a:xfrm>
            <a:off x="3445914" y="5303579"/>
            <a:ext cx="2300130" cy="738664"/>
          </a:xfrm>
          <a:prstGeom prst="rect">
            <a:avLst/>
          </a:prstGeom>
          <a:noFill/>
          <a:ln w="12700">
            <a:solidFill>
              <a:srgbClr val="FF0000"/>
            </a:solidFill>
          </a:ln>
        </p:spPr>
        <p:txBody>
          <a:bodyPr wrap="square" rtlCol="0">
            <a:spAutoFit/>
          </a:bodyPr>
          <a:lstStyle/>
          <a:p>
            <a:r>
              <a:rPr lang="en-US" sz="1400" dirty="0">
                <a:latin typeface="Arial" panose="020B0604020202020204" pitchFamily="34" charset="0"/>
                <a:ea typeface="Roboto" panose="02000000000000000000" pitchFamily="2" charset="0"/>
                <a:cs typeface="Arial" panose="020B0604020202020204" pitchFamily="34" charset="0"/>
              </a:rPr>
              <a:t>Enter all information above and submit to Ad Review for final approval</a:t>
            </a:r>
          </a:p>
        </p:txBody>
      </p:sp>
      <p:sp>
        <p:nvSpPr>
          <p:cNvPr id="7" name="Text Placeholder 6">
            <a:extLst>
              <a:ext uri="{FF2B5EF4-FFF2-40B4-BE49-F238E27FC236}">
                <a16:creationId xmlns:a16="http://schemas.microsoft.com/office/drawing/2014/main" id="{2C4D2616-3578-4EFD-8B91-C797D14FD141}"/>
              </a:ext>
            </a:extLst>
          </p:cNvPr>
          <p:cNvSpPr>
            <a:spLocks noGrp="1"/>
          </p:cNvSpPr>
          <p:nvPr>
            <p:ph type="body" sz="quarter" idx="10"/>
          </p:nvPr>
        </p:nvSpPr>
        <p:spPr>
          <a:xfrm>
            <a:off x="772937" y="2599982"/>
            <a:ext cx="7980332" cy="1016104"/>
          </a:xfrm>
        </p:spPr>
        <p:txBody>
          <a:bodyPr>
            <a:normAutofit lnSpcReduction="10000"/>
          </a:bodyPr>
          <a:lstStyle/>
          <a:p>
            <a:r>
              <a:rPr lang="en-US" sz="3200" i="1" dirty="0"/>
              <a:t>Low Expectations Are Easier to Beat</a:t>
            </a:r>
          </a:p>
          <a:p>
            <a:r>
              <a:rPr lang="en-US" sz="3200" i="1" u="sng" dirty="0"/>
              <a:t>Enter Date</a:t>
            </a:r>
          </a:p>
        </p:txBody>
      </p:sp>
    </p:spTree>
    <p:extLst>
      <p:ext uri="{BB962C8B-B14F-4D97-AF65-F5344CB8AC3E}">
        <p14:creationId xmlns:p14="http://schemas.microsoft.com/office/powerpoint/2010/main" val="25737208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Down Arrow 7">
            <a:extLst>
              <a:ext uri="{FF2B5EF4-FFF2-40B4-BE49-F238E27FC236}">
                <a16:creationId xmlns:a16="http://schemas.microsoft.com/office/drawing/2014/main" id="{73DE2CFE-42F2-48F0-8706-5264E012B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288521" y="381403"/>
            <a:ext cx="2200313" cy="3342508"/>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103B9A2-5C89-404E-A727-A447736FBFC0}"/>
              </a:ext>
            </a:extLst>
          </p:cNvPr>
          <p:cNvSpPr>
            <a:spLocks noGrp="1"/>
          </p:cNvSpPr>
          <p:nvPr>
            <p:ph type="title" idx="4294967295"/>
          </p:nvPr>
        </p:nvSpPr>
        <p:spPr>
          <a:xfrm>
            <a:off x="966952" y="1204108"/>
            <a:ext cx="2669406" cy="1781175"/>
          </a:xfrm>
        </p:spPr>
        <p:txBody>
          <a:bodyPr vert="horz" lIns="91440" tIns="45720" rIns="91440" bIns="45720" rtlCol="0" anchor="ctr">
            <a:normAutofit/>
          </a:bodyPr>
          <a:lstStyle/>
          <a:p>
            <a:r>
              <a:rPr lang="en-US" kern="1200" dirty="0">
                <a:solidFill>
                  <a:srgbClr val="FFFFFF"/>
                </a:solidFill>
                <a:latin typeface="+mj-lt"/>
                <a:ea typeface="+mj-ea"/>
                <a:cs typeface="+mj-cs"/>
              </a:rPr>
              <a:t>Markets Are Forward-Looking</a:t>
            </a:r>
          </a:p>
        </p:txBody>
      </p:sp>
      <p:sp>
        <p:nvSpPr>
          <p:cNvPr id="6" name="TextBox 5">
            <a:extLst>
              <a:ext uri="{FF2B5EF4-FFF2-40B4-BE49-F238E27FC236}">
                <a16:creationId xmlns:a16="http://schemas.microsoft.com/office/drawing/2014/main" id="{B854F229-411F-4253-B922-A072C8FDB054}"/>
              </a:ext>
            </a:extLst>
          </p:cNvPr>
          <p:cNvSpPr txBox="1"/>
          <p:nvPr/>
        </p:nvSpPr>
        <p:spPr>
          <a:xfrm>
            <a:off x="966951" y="3355130"/>
            <a:ext cx="2669407" cy="2427333"/>
          </a:xfrm>
          <a:prstGeom prst="rect">
            <a:avLst/>
          </a:prstGeom>
        </p:spPr>
        <p:txBody>
          <a:bodyPr vert="horz" lIns="91440" tIns="45720" rIns="91440" bIns="45720" rtlCol="0">
            <a:normAutofit/>
          </a:bodyPr>
          <a:lstStyle/>
          <a:p>
            <a:pPr marR="0" indent="-228600">
              <a:lnSpc>
                <a:spcPct val="90000"/>
              </a:lnSpc>
              <a:spcBef>
                <a:spcPts val="0"/>
              </a:spcBef>
              <a:spcAft>
                <a:spcPts val="600"/>
              </a:spcAft>
              <a:buFont typeface="Arial" panose="020B0604020202020204" pitchFamily="34" charset="0"/>
              <a:buChar char="•"/>
              <a:tabLst>
                <a:tab pos="807720" algn="l"/>
              </a:tabLst>
            </a:pPr>
            <a:r>
              <a:rPr lang="en-US" sz="1600">
                <a:effectLst/>
              </a:rPr>
              <a:t>Source: Cetera Investment Management, Morningstar, Russell Investments. Returns shown are total return, which includes dividends. Large cap stocks are represented by the Russell 1000 index. Small cap stocks are represented by the Russell 2000 index.</a:t>
            </a:r>
          </a:p>
        </p:txBody>
      </p:sp>
      <p:pic>
        <p:nvPicPr>
          <p:cNvPr id="3" name="Picture 2" descr="Table&#10;&#10;Description automatically generated">
            <a:extLst>
              <a:ext uri="{FF2B5EF4-FFF2-40B4-BE49-F238E27FC236}">
                <a16:creationId xmlns:a16="http://schemas.microsoft.com/office/drawing/2014/main" id="{E9AD711B-1194-0284-CF09-DDF606AB3FDE}"/>
              </a:ext>
            </a:extLst>
          </p:cNvPr>
          <p:cNvPicPr>
            <a:picLocks noChangeAspect="1"/>
          </p:cNvPicPr>
          <p:nvPr/>
        </p:nvPicPr>
        <p:blipFill>
          <a:blip r:embed="rId3"/>
          <a:stretch>
            <a:fillRect/>
          </a:stretch>
        </p:blipFill>
        <p:spPr>
          <a:xfrm>
            <a:off x="4685894" y="952500"/>
            <a:ext cx="6856138" cy="4829963"/>
          </a:xfrm>
          <a:prstGeom prst="rect">
            <a:avLst/>
          </a:prstGeom>
        </p:spPr>
      </p:pic>
      <p:sp>
        <p:nvSpPr>
          <p:cNvPr id="5" name="Slide Number Placeholder 4">
            <a:extLst>
              <a:ext uri="{FF2B5EF4-FFF2-40B4-BE49-F238E27FC236}">
                <a16:creationId xmlns:a16="http://schemas.microsoft.com/office/drawing/2014/main" id="{B9B2BE1A-84CA-2096-B17F-6ECD80A8890A}"/>
              </a:ext>
            </a:extLst>
          </p:cNvPr>
          <p:cNvSpPr>
            <a:spLocks noGrp="1"/>
          </p:cNvSpPr>
          <p:nvPr>
            <p:ph type="sldNum" sz="quarter" idx="10"/>
          </p:nvPr>
        </p:nvSpPr>
        <p:spPr>
          <a:xfrm>
            <a:off x="10325100" y="6356350"/>
            <a:ext cx="1028700" cy="365125"/>
          </a:xfrm>
        </p:spPr>
        <p:txBody>
          <a:bodyPr vert="horz" lIns="91440" tIns="45720" rIns="91440" bIns="45720" rtlCol="0" anchor="ctr">
            <a:normAutofit/>
          </a:bodyPr>
          <a:lstStyle/>
          <a:p>
            <a:pPr>
              <a:spcAft>
                <a:spcPts val="600"/>
              </a:spcAft>
            </a:pPr>
            <a:fld id="{37CAAC7E-E39D-465C-A5AC-7339A68ECE7D}" type="slidenum">
              <a:rPr lang="en-US" smtClean="0">
                <a:solidFill>
                  <a:prstClr val="black">
                    <a:tint val="75000"/>
                  </a:prstClr>
                </a:solidFill>
                <a:latin typeface="+mn-lt"/>
                <a:cs typeface="+mn-cs"/>
              </a:rPr>
              <a:pPr>
                <a:spcAft>
                  <a:spcPts val="600"/>
                </a:spcAft>
              </a:pPr>
              <a:t>10</a:t>
            </a:fld>
            <a:endParaRPr lang="en-US">
              <a:solidFill>
                <a:prstClr val="black">
                  <a:tint val="75000"/>
                </a:prstClr>
              </a:solidFill>
              <a:latin typeface="+mn-lt"/>
              <a:cs typeface="+mn-cs"/>
            </a:endParaRPr>
          </a:p>
        </p:txBody>
      </p:sp>
    </p:spTree>
    <p:extLst>
      <p:ext uri="{BB962C8B-B14F-4D97-AF65-F5344CB8AC3E}">
        <p14:creationId xmlns:p14="http://schemas.microsoft.com/office/powerpoint/2010/main" val="1939078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3D6C6-F597-E96D-07BE-7855F0BD5561}"/>
              </a:ext>
            </a:extLst>
          </p:cNvPr>
          <p:cNvSpPr>
            <a:spLocks noGrp="1"/>
          </p:cNvSpPr>
          <p:nvPr>
            <p:ph type="title" idx="4294967295"/>
          </p:nvPr>
        </p:nvSpPr>
        <p:spPr>
          <a:xfrm>
            <a:off x="0" y="365125"/>
            <a:ext cx="10515600" cy="582613"/>
          </a:xfrm>
        </p:spPr>
        <p:txBody>
          <a:bodyPr/>
          <a:lstStyle/>
          <a:p>
            <a:r>
              <a:rPr lang="en-US" dirty="0">
                <a:solidFill>
                  <a:srgbClr val="36166D"/>
                </a:solidFill>
              </a:rPr>
              <a:t>Calendar Year Bond Returns</a:t>
            </a:r>
          </a:p>
        </p:txBody>
      </p:sp>
      <p:sp>
        <p:nvSpPr>
          <p:cNvPr id="7" name="TextBox 6">
            <a:extLst>
              <a:ext uri="{FF2B5EF4-FFF2-40B4-BE49-F238E27FC236}">
                <a16:creationId xmlns:a16="http://schemas.microsoft.com/office/drawing/2014/main" id="{BA2B6E76-2CE3-3C6C-BA6E-C72D76A1A64D}"/>
              </a:ext>
            </a:extLst>
          </p:cNvPr>
          <p:cNvSpPr txBox="1"/>
          <p:nvPr/>
        </p:nvSpPr>
        <p:spPr>
          <a:xfrm>
            <a:off x="838200" y="5841206"/>
            <a:ext cx="9336973" cy="246221"/>
          </a:xfrm>
          <a:prstGeom prst="rect">
            <a:avLst/>
          </a:prstGeom>
          <a:noFill/>
        </p:spPr>
        <p:txBody>
          <a:bodyPr wrap="square">
            <a:spAutoFit/>
          </a:bodyPr>
          <a:lstStyle/>
          <a:p>
            <a:pPr marL="0" marR="0">
              <a:spcBef>
                <a:spcPts val="0"/>
              </a:spcBef>
              <a:spcAft>
                <a:spcPts val="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Source: Cetera Investment Management, Morningstar, Bloomberg. Bond returns are total return based on the Bloomberg US Aggregate Bond Index. Data as of 11/22/2022. </a:t>
            </a:r>
          </a:p>
        </p:txBody>
      </p:sp>
      <p:graphicFrame>
        <p:nvGraphicFramePr>
          <p:cNvPr id="3" name="Chart 2">
            <a:extLst>
              <a:ext uri="{FF2B5EF4-FFF2-40B4-BE49-F238E27FC236}">
                <a16:creationId xmlns:a16="http://schemas.microsoft.com/office/drawing/2014/main" id="{00000000-0008-0000-0F00-000002000000}"/>
              </a:ext>
            </a:extLst>
          </p:cNvPr>
          <p:cNvGraphicFramePr>
            <a:graphicFrameLocks/>
          </p:cNvGraphicFramePr>
          <p:nvPr>
            <p:extLst>
              <p:ext uri="{D42A27DB-BD31-4B8C-83A1-F6EECF244321}">
                <p14:modId xmlns:p14="http://schemas.microsoft.com/office/powerpoint/2010/main" val="1974182537"/>
              </p:ext>
            </p:extLst>
          </p:nvPr>
        </p:nvGraphicFramePr>
        <p:xfrm>
          <a:off x="1726352" y="947854"/>
          <a:ext cx="8739296" cy="4893352"/>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4">
            <a:extLst>
              <a:ext uri="{FF2B5EF4-FFF2-40B4-BE49-F238E27FC236}">
                <a16:creationId xmlns:a16="http://schemas.microsoft.com/office/drawing/2014/main" id="{B15B5653-66F6-8494-80BC-099C888FFE2B}"/>
              </a:ext>
            </a:extLst>
          </p:cNvPr>
          <p:cNvSpPr>
            <a:spLocks noGrp="1"/>
          </p:cNvSpPr>
          <p:nvPr>
            <p:ph type="sldNum" sz="quarter" idx="10"/>
          </p:nvPr>
        </p:nvSpPr>
        <p:spPr/>
        <p:txBody>
          <a:bodyPr/>
          <a:lstStyle/>
          <a:p>
            <a:fld id="{37CAAC7E-E39D-465C-A5AC-7339A68ECE7D}" type="slidenum">
              <a:rPr lang="en-US" smtClean="0"/>
              <a:pPr/>
              <a:t>11</a:t>
            </a:fld>
            <a:endParaRPr lang="en-US" dirty="0"/>
          </a:p>
        </p:txBody>
      </p:sp>
    </p:spTree>
    <p:extLst>
      <p:ext uri="{BB962C8B-B14F-4D97-AF65-F5344CB8AC3E}">
        <p14:creationId xmlns:p14="http://schemas.microsoft.com/office/powerpoint/2010/main" val="280158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084F6-9E21-D566-97F3-CE7D54CE5C0E}"/>
              </a:ext>
            </a:extLst>
          </p:cNvPr>
          <p:cNvSpPr>
            <a:spLocks noGrp="1"/>
          </p:cNvSpPr>
          <p:nvPr>
            <p:ph type="title" idx="4294967295"/>
          </p:nvPr>
        </p:nvSpPr>
        <p:spPr>
          <a:xfrm>
            <a:off x="0" y="365125"/>
            <a:ext cx="10515600" cy="582613"/>
          </a:xfrm>
        </p:spPr>
        <p:txBody>
          <a:bodyPr/>
          <a:lstStyle/>
          <a:p>
            <a:r>
              <a:rPr lang="en-US" dirty="0">
                <a:solidFill>
                  <a:srgbClr val="36166D"/>
                </a:solidFill>
              </a:rPr>
              <a:t>Lower Duration</a:t>
            </a:r>
          </a:p>
        </p:txBody>
      </p:sp>
      <p:graphicFrame>
        <p:nvGraphicFramePr>
          <p:cNvPr id="3" name="Object 2">
            <a:extLst>
              <a:ext uri="{FF2B5EF4-FFF2-40B4-BE49-F238E27FC236}">
                <a16:creationId xmlns:a16="http://schemas.microsoft.com/office/drawing/2014/main" id="{91D7907A-5859-5A18-D5D5-04535E3366E6}"/>
              </a:ext>
            </a:extLst>
          </p:cNvPr>
          <p:cNvGraphicFramePr>
            <a:graphicFrameLocks noChangeAspect="1"/>
          </p:cNvGraphicFramePr>
          <p:nvPr>
            <p:extLst>
              <p:ext uri="{D42A27DB-BD31-4B8C-83A1-F6EECF244321}">
                <p14:modId xmlns:p14="http://schemas.microsoft.com/office/powerpoint/2010/main" val="3448083319"/>
              </p:ext>
            </p:extLst>
          </p:nvPr>
        </p:nvGraphicFramePr>
        <p:xfrm>
          <a:off x="2088356" y="834231"/>
          <a:ext cx="8015287" cy="5418137"/>
        </p:xfrm>
        <a:graphic>
          <a:graphicData uri="http://schemas.openxmlformats.org/presentationml/2006/ole">
            <mc:AlternateContent xmlns:mc="http://schemas.openxmlformats.org/markup-compatibility/2006">
              <mc:Choice xmlns:v="urn:schemas-microsoft-com:vml" Requires="v">
                <p:oleObj name="ActiveGraph" r:id="rId3" imgW="7932612" imgH="5364375" progId="FDSCHART.FDSChartCtrlUnicode.1">
                  <p:embed/>
                </p:oleObj>
              </mc:Choice>
              <mc:Fallback>
                <p:oleObj name="ActiveGraph" r:id="rId3" imgW="7932612" imgH="5364375" progId="FDSCHART.FDSChartCtrlUnicode.1">
                  <p:embed/>
                  <p:pic>
                    <p:nvPicPr>
                      <p:cNvPr id="3" name="Object 2">
                        <a:extLst>
                          <a:ext uri="{FF2B5EF4-FFF2-40B4-BE49-F238E27FC236}">
                            <a16:creationId xmlns:a16="http://schemas.microsoft.com/office/drawing/2014/main" id="{91D7907A-5859-5A18-D5D5-04535E3366E6}"/>
                          </a:ext>
                        </a:extLst>
                      </p:cNvPr>
                      <p:cNvPicPr/>
                      <p:nvPr/>
                    </p:nvPicPr>
                    <p:blipFill>
                      <a:blip r:embed="rId4"/>
                      <a:stretch>
                        <a:fillRect/>
                      </a:stretch>
                    </p:blipFill>
                    <p:spPr>
                      <a:xfrm>
                        <a:off x="2088356" y="834231"/>
                        <a:ext cx="8015287" cy="5418137"/>
                      </a:xfrm>
                      <a:prstGeom prst="rect">
                        <a:avLst/>
                      </a:prstGeom>
                    </p:spPr>
                  </p:pic>
                </p:oleObj>
              </mc:Fallback>
            </mc:AlternateContent>
          </a:graphicData>
        </a:graphic>
      </p:graphicFrame>
      <p:sp>
        <p:nvSpPr>
          <p:cNvPr id="5" name="Slide Number Placeholder 4">
            <a:extLst>
              <a:ext uri="{FF2B5EF4-FFF2-40B4-BE49-F238E27FC236}">
                <a16:creationId xmlns:a16="http://schemas.microsoft.com/office/drawing/2014/main" id="{620D96DA-2BFB-53B5-0C50-EE784F841D27}"/>
              </a:ext>
            </a:extLst>
          </p:cNvPr>
          <p:cNvSpPr>
            <a:spLocks noGrp="1"/>
          </p:cNvSpPr>
          <p:nvPr>
            <p:ph type="sldNum" sz="quarter" idx="10"/>
          </p:nvPr>
        </p:nvSpPr>
        <p:spPr/>
        <p:txBody>
          <a:bodyPr/>
          <a:lstStyle/>
          <a:p>
            <a:fld id="{37CAAC7E-E39D-465C-A5AC-7339A68ECE7D}" type="slidenum">
              <a:rPr lang="en-US" smtClean="0"/>
              <a:pPr/>
              <a:t>12</a:t>
            </a:fld>
            <a:endParaRPr lang="en-US" dirty="0"/>
          </a:p>
        </p:txBody>
      </p:sp>
    </p:spTree>
    <p:extLst>
      <p:ext uri="{BB962C8B-B14F-4D97-AF65-F5344CB8AC3E}">
        <p14:creationId xmlns:p14="http://schemas.microsoft.com/office/powerpoint/2010/main" val="3804486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084F6-9E21-D566-97F3-CE7D54CE5C0E}"/>
              </a:ext>
            </a:extLst>
          </p:cNvPr>
          <p:cNvSpPr>
            <a:spLocks noGrp="1"/>
          </p:cNvSpPr>
          <p:nvPr>
            <p:ph type="title" idx="4294967295"/>
          </p:nvPr>
        </p:nvSpPr>
        <p:spPr>
          <a:xfrm>
            <a:off x="0" y="365125"/>
            <a:ext cx="10515600" cy="582613"/>
          </a:xfrm>
        </p:spPr>
        <p:txBody>
          <a:bodyPr/>
          <a:lstStyle/>
          <a:p>
            <a:r>
              <a:rPr lang="en-US" dirty="0">
                <a:solidFill>
                  <a:srgbClr val="36166D"/>
                </a:solidFill>
              </a:rPr>
              <a:t>Higher Bond Yields</a:t>
            </a:r>
          </a:p>
        </p:txBody>
      </p:sp>
      <p:graphicFrame>
        <p:nvGraphicFramePr>
          <p:cNvPr id="3" name="Object 2">
            <a:extLst>
              <a:ext uri="{FF2B5EF4-FFF2-40B4-BE49-F238E27FC236}">
                <a16:creationId xmlns:a16="http://schemas.microsoft.com/office/drawing/2014/main" id="{4A390A20-F54F-A33E-DFD0-E432BBBA80C0}"/>
              </a:ext>
            </a:extLst>
          </p:cNvPr>
          <p:cNvGraphicFramePr>
            <a:graphicFrameLocks noChangeAspect="1"/>
          </p:cNvGraphicFramePr>
          <p:nvPr>
            <p:extLst>
              <p:ext uri="{D42A27DB-BD31-4B8C-83A1-F6EECF244321}">
                <p14:modId xmlns:p14="http://schemas.microsoft.com/office/powerpoint/2010/main" val="3130303578"/>
              </p:ext>
            </p:extLst>
          </p:nvPr>
        </p:nvGraphicFramePr>
        <p:xfrm>
          <a:off x="2251201" y="947854"/>
          <a:ext cx="7689598" cy="5190056"/>
        </p:xfrm>
        <a:graphic>
          <a:graphicData uri="http://schemas.openxmlformats.org/presentationml/2006/ole">
            <mc:AlternateContent xmlns:mc="http://schemas.openxmlformats.org/markup-compatibility/2006">
              <mc:Choice xmlns:v="urn:schemas-microsoft-com:vml" Requires="v">
                <p:oleObj name="ActiveGraph" r:id="rId3" imgW="7612543" imgH="5143500" progId="FDSCHART.FDSChartCtrlUnicode.1">
                  <p:embed/>
                </p:oleObj>
              </mc:Choice>
              <mc:Fallback>
                <p:oleObj name="ActiveGraph" r:id="rId3" imgW="7612543" imgH="5143500" progId="FDSCHART.FDSChartCtrlUnicode.1">
                  <p:embed/>
                  <p:pic>
                    <p:nvPicPr>
                      <p:cNvPr id="3" name="Object 2">
                        <a:extLst>
                          <a:ext uri="{FF2B5EF4-FFF2-40B4-BE49-F238E27FC236}">
                            <a16:creationId xmlns:a16="http://schemas.microsoft.com/office/drawing/2014/main" id="{4A390A20-F54F-A33E-DFD0-E432BBBA80C0}"/>
                          </a:ext>
                        </a:extLst>
                      </p:cNvPr>
                      <p:cNvPicPr/>
                      <p:nvPr/>
                    </p:nvPicPr>
                    <p:blipFill>
                      <a:blip r:embed="rId4"/>
                      <a:stretch>
                        <a:fillRect/>
                      </a:stretch>
                    </p:blipFill>
                    <p:spPr>
                      <a:xfrm>
                        <a:off x="2251201" y="947854"/>
                        <a:ext cx="7689598" cy="5190056"/>
                      </a:xfrm>
                      <a:prstGeom prst="rect">
                        <a:avLst/>
                      </a:prstGeom>
                    </p:spPr>
                  </p:pic>
                </p:oleObj>
              </mc:Fallback>
            </mc:AlternateContent>
          </a:graphicData>
        </a:graphic>
      </p:graphicFrame>
      <p:sp>
        <p:nvSpPr>
          <p:cNvPr id="5" name="Slide Number Placeholder 4">
            <a:extLst>
              <a:ext uri="{FF2B5EF4-FFF2-40B4-BE49-F238E27FC236}">
                <a16:creationId xmlns:a16="http://schemas.microsoft.com/office/drawing/2014/main" id="{41343FCC-7C17-A894-9FFF-3EC930E0C44D}"/>
              </a:ext>
            </a:extLst>
          </p:cNvPr>
          <p:cNvSpPr>
            <a:spLocks noGrp="1"/>
          </p:cNvSpPr>
          <p:nvPr>
            <p:ph type="sldNum" sz="quarter" idx="10"/>
          </p:nvPr>
        </p:nvSpPr>
        <p:spPr/>
        <p:txBody>
          <a:bodyPr/>
          <a:lstStyle/>
          <a:p>
            <a:fld id="{37CAAC7E-E39D-465C-A5AC-7339A68ECE7D}" type="slidenum">
              <a:rPr lang="en-US" smtClean="0"/>
              <a:pPr/>
              <a:t>13</a:t>
            </a:fld>
            <a:endParaRPr lang="en-US" dirty="0"/>
          </a:p>
        </p:txBody>
      </p:sp>
    </p:spTree>
    <p:extLst>
      <p:ext uri="{BB962C8B-B14F-4D97-AF65-F5344CB8AC3E}">
        <p14:creationId xmlns:p14="http://schemas.microsoft.com/office/powerpoint/2010/main" val="750080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86417-86D6-0F36-5305-95F3FD256A1A}"/>
              </a:ext>
            </a:extLst>
          </p:cNvPr>
          <p:cNvSpPr>
            <a:spLocks noGrp="1"/>
          </p:cNvSpPr>
          <p:nvPr>
            <p:ph type="title" idx="4294967295"/>
          </p:nvPr>
        </p:nvSpPr>
        <p:spPr>
          <a:xfrm>
            <a:off x="0" y="365125"/>
            <a:ext cx="10515600" cy="582613"/>
          </a:xfrm>
        </p:spPr>
        <p:txBody>
          <a:bodyPr/>
          <a:lstStyle/>
          <a:p>
            <a:r>
              <a:rPr lang="en-US" dirty="0">
                <a:solidFill>
                  <a:srgbClr val="36166D"/>
                </a:solidFill>
              </a:rPr>
              <a:t>Strong Relative Yields for Bonds</a:t>
            </a:r>
          </a:p>
        </p:txBody>
      </p:sp>
      <p:graphicFrame>
        <p:nvGraphicFramePr>
          <p:cNvPr id="6" name="Object 5">
            <a:extLst>
              <a:ext uri="{FF2B5EF4-FFF2-40B4-BE49-F238E27FC236}">
                <a16:creationId xmlns:a16="http://schemas.microsoft.com/office/drawing/2014/main" id="{3FDAE807-8614-285D-3654-9A44DD652EC2}"/>
              </a:ext>
            </a:extLst>
          </p:cNvPr>
          <p:cNvGraphicFramePr>
            <a:graphicFrameLocks noChangeAspect="1"/>
          </p:cNvGraphicFramePr>
          <p:nvPr>
            <p:extLst>
              <p:ext uri="{D42A27DB-BD31-4B8C-83A1-F6EECF244321}">
                <p14:modId xmlns:p14="http://schemas.microsoft.com/office/powerpoint/2010/main" val="1157735299"/>
              </p:ext>
            </p:extLst>
          </p:nvPr>
        </p:nvGraphicFramePr>
        <p:xfrm>
          <a:off x="1931843" y="844722"/>
          <a:ext cx="8328314" cy="5395451"/>
        </p:xfrm>
        <a:graphic>
          <a:graphicData uri="http://schemas.openxmlformats.org/presentationml/2006/ole">
            <mc:AlternateContent xmlns:mc="http://schemas.openxmlformats.org/markup-compatibility/2006">
              <mc:Choice xmlns:v="urn:schemas-microsoft-com:vml" Requires="v">
                <p:oleObj name="ActiveGraph" r:id="rId3" imgW="8328438" imgH="5379510" progId="FDSCHART.FDSChartCtrlUnicode.1">
                  <p:embed/>
                </p:oleObj>
              </mc:Choice>
              <mc:Fallback>
                <p:oleObj name="ActiveGraph" r:id="rId3" imgW="8328438" imgH="5379510" progId="FDSCHART.FDSChartCtrlUnicode.1">
                  <p:embed/>
                  <p:pic>
                    <p:nvPicPr>
                      <p:cNvPr id="6" name="Object 5">
                        <a:extLst>
                          <a:ext uri="{FF2B5EF4-FFF2-40B4-BE49-F238E27FC236}">
                            <a16:creationId xmlns:a16="http://schemas.microsoft.com/office/drawing/2014/main" id="{3FDAE807-8614-285D-3654-9A44DD652EC2}"/>
                          </a:ext>
                        </a:extLst>
                      </p:cNvPr>
                      <p:cNvPicPr/>
                      <p:nvPr/>
                    </p:nvPicPr>
                    <p:blipFill>
                      <a:blip r:embed="rId4"/>
                      <a:stretch>
                        <a:fillRect/>
                      </a:stretch>
                    </p:blipFill>
                    <p:spPr>
                      <a:xfrm>
                        <a:off x="1931843" y="844722"/>
                        <a:ext cx="8328314" cy="5395451"/>
                      </a:xfrm>
                      <a:prstGeom prst="rect">
                        <a:avLst/>
                      </a:prstGeom>
                    </p:spPr>
                  </p:pic>
                </p:oleObj>
              </mc:Fallback>
            </mc:AlternateContent>
          </a:graphicData>
        </a:graphic>
      </p:graphicFrame>
      <p:sp>
        <p:nvSpPr>
          <p:cNvPr id="4" name="Slide Number Placeholder 3">
            <a:extLst>
              <a:ext uri="{FF2B5EF4-FFF2-40B4-BE49-F238E27FC236}">
                <a16:creationId xmlns:a16="http://schemas.microsoft.com/office/drawing/2014/main" id="{DEB862DF-8C1A-360F-B755-25B37074CB13}"/>
              </a:ext>
            </a:extLst>
          </p:cNvPr>
          <p:cNvSpPr>
            <a:spLocks noGrp="1"/>
          </p:cNvSpPr>
          <p:nvPr>
            <p:ph type="sldNum" sz="quarter" idx="10"/>
          </p:nvPr>
        </p:nvSpPr>
        <p:spPr/>
        <p:txBody>
          <a:bodyPr/>
          <a:lstStyle/>
          <a:p>
            <a:fld id="{37CAAC7E-E39D-465C-A5AC-7339A68ECE7D}" type="slidenum">
              <a:rPr lang="en-US" smtClean="0"/>
              <a:pPr/>
              <a:t>14</a:t>
            </a:fld>
            <a:endParaRPr lang="en-US" dirty="0"/>
          </a:p>
        </p:txBody>
      </p:sp>
    </p:spTree>
    <p:extLst>
      <p:ext uri="{BB962C8B-B14F-4D97-AF65-F5344CB8AC3E}">
        <p14:creationId xmlns:p14="http://schemas.microsoft.com/office/powerpoint/2010/main" val="2482309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B44537D-7484-49F6-B35B-014DFE6C1CE6}"/>
              </a:ext>
            </a:extLst>
          </p:cNvPr>
          <p:cNvSpPr txBox="1"/>
          <p:nvPr/>
        </p:nvSpPr>
        <p:spPr>
          <a:xfrm>
            <a:off x="2329840" y="900169"/>
            <a:ext cx="6939420" cy="4893647"/>
          </a:xfrm>
          <a:prstGeom prst="rect">
            <a:avLst/>
          </a:prstGeom>
          <a:noFill/>
        </p:spPr>
        <p:txBody>
          <a:bodyPr wrap="square" rtlCol="0">
            <a:spAutoFit/>
          </a:bodyPr>
          <a:lstStyle/>
          <a:p>
            <a:pPr algn="ctr"/>
            <a:r>
              <a:rPr lang="en-US" sz="9600" b="1" dirty="0">
                <a:solidFill>
                  <a:srgbClr val="85216C"/>
                </a:solidFill>
                <a:latin typeface="Arial" panose="020B0604020202020204" pitchFamily="34" charset="0"/>
                <a:cs typeface="Arial" panose="020B0604020202020204" pitchFamily="34" charset="0"/>
              </a:rPr>
              <a:t>Thank You</a:t>
            </a:r>
          </a:p>
          <a:p>
            <a:pPr algn="ctr"/>
            <a:r>
              <a:rPr lang="en-US" sz="9600" b="1" dirty="0">
                <a:solidFill>
                  <a:srgbClr val="85216C"/>
                </a:solidFill>
                <a:latin typeface="Arial" panose="020B0604020202020204" pitchFamily="34" charset="0"/>
                <a:cs typeface="Arial" panose="020B0604020202020204" pitchFamily="34" charset="0"/>
              </a:rPr>
              <a:t> </a:t>
            </a:r>
          </a:p>
          <a:p>
            <a:pPr algn="ctr"/>
            <a:r>
              <a:rPr lang="en-US" sz="4000" b="1" dirty="0">
                <a:solidFill>
                  <a:srgbClr val="85216C"/>
                </a:solidFill>
                <a:latin typeface="Arial" panose="020B0604020202020204" pitchFamily="34" charset="0"/>
                <a:cs typeface="Arial" panose="020B0604020202020204" pitchFamily="34" charset="0"/>
              </a:rPr>
              <a:t>For more recent updates follow us on Twitter </a:t>
            </a:r>
            <a:r>
              <a:rPr lang="en-US" sz="4000" b="1" dirty="0">
                <a:solidFill>
                  <a:srgbClr val="85216C"/>
                </a:solidFill>
                <a:latin typeface="Arial" panose="020B0604020202020204" pitchFamily="34" charset="0"/>
                <a:cs typeface="Arial" panose="020B0604020202020204" pitchFamily="34" charset="0"/>
                <a:hlinkClick r:id="rId3"/>
              </a:rPr>
              <a:t>@CeteraIM</a:t>
            </a:r>
            <a:endParaRPr lang="en-US" sz="4000" b="1" dirty="0">
              <a:solidFill>
                <a:srgbClr val="85216C"/>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00512215-B4FB-37A6-90AB-C9480FD80F16}"/>
              </a:ext>
            </a:extLst>
          </p:cNvPr>
          <p:cNvSpPr>
            <a:spLocks noGrp="1"/>
          </p:cNvSpPr>
          <p:nvPr>
            <p:ph type="sldNum" sz="quarter" idx="10"/>
          </p:nvPr>
        </p:nvSpPr>
        <p:spPr/>
        <p:txBody>
          <a:bodyPr/>
          <a:lstStyle/>
          <a:p>
            <a:fld id="{37CAAC7E-E39D-465C-A5AC-7339A68ECE7D}" type="slidenum">
              <a:rPr lang="en-US" smtClean="0"/>
              <a:pPr/>
              <a:t>15</a:t>
            </a:fld>
            <a:endParaRPr lang="en-US" dirty="0"/>
          </a:p>
        </p:txBody>
      </p:sp>
    </p:spTree>
    <p:extLst>
      <p:ext uri="{BB962C8B-B14F-4D97-AF65-F5344CB8AC3E}">
        <p14:creationId xmlns:p14="http://schemas.microsoft.com/office/powerpoint/2010/main" val="3492884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7AE61D-C93E-444D-8C97-6B83ED7FE5F6}"/>
              </a:ext>
            </a:extLst>
          </p:cNvPr>
          <p:cNvSpPr>
            <a:spLocks noGrp="1"/>
          </p:cNvSpPr>
          <p:nvPr>
            <p:ph idx="4294967295"/>
          </p:nvPr>
        </p:nvSpPr>
        <p:spPr>
          <a:xfrm>
            <a:off x="0" y="839788"/>
            <a:ext cx="11291888" cy="5313362"/>
          </a:xfrm>
        </p:spPr>
        <p:txBody>
          <a:bodyPr>
            <a:normAutofit/>
          </a:bodyPr>
          <a:lstStyle/>
          <a:p>
            <a:pPr marL="0" indent="0" algn="just">
              <a:lnSpc>
                <a:spcPct val="100000"/>
              </a:lnSpc>
              <a:spcBef>
                <a:spcPts val="0"/>
              </a:spcBef>
              <a:buNone/>
            </a:pPr>
            <a:r>
              <a:rPr lang="en-US" altLang="en-US" sz="1200" dirty="0"/>
              <a:t>About Cetera® Investment Management</a:t>
            </a:r>
          </a:p>
          <a:p>
            <a:pPr marL="0" indent="0" algn="just">
              <a:lnSpc>
                <a:spcPct val="100000"/>
              </a:lnSpc>
              <a:spcBef>
                <a:spcPts val="0"/>
              </a:spcBef>
              <a:buNone/>
            </a:pPr>
            <a:r>
              <a:rPr lang="en-US" altLang="en-US" sz="1200" b="0" dirty="0"/>
              <a:t>Cetera Investment Management LLC is an SEC registered investment adviser owned by Cetera Financial Group®. Cetera Investment Management provides market perspectives, portfolio guidance, model management, and other investment advice to its affiliated broker-dealers, dually registered broker-dealers and registered investment advisers.</a:t>
            </a:r>
          </a:p>
          <a:p>
            <a:pPr marL="0" indent="0" algn="just">
              <a:lnSpc>
                <a:spcPct val="100000"/>
              </a:lnSpc>
              <a:spcBef>
                <a:spcPts val="0"/>
              </a:spcBef>
              <a:buNone/>
            </a:pPr>
            <a:endParaRPr lang="en-US" altLang="en-US" sz="1200" dirty="0"/>
          </a:p>
          <a:p>
            <a:pPr marL="0" indent="0" algn="just">
              <a:lnSpc>
                <a:spcPct val="100000"/>
              </a:lnSpc>
              <a:spcBef>
                <a:spcPts val="0"/>
              </a:spcBef>
              <a:buNone/>
            </a:pPr>
            <a:r>
              <a:rPr lang="en-US" altLang="en-US" sz="1200" dirty="0"/>
              <a:t>About Cetera Financial Group</a:t>
            </a:r>
          </a:p>
          <a:p>
            <a:pPr marL="0" indent="0" algn="just">
              <a:spcBef>
                <a:spcPts val="0"/>
              </a:spcBef>
              <a:buNone/>
            </a:pPr>
            <a:r>
              <a:rPr lang="en-US" altLang="en-US" sz="1200" b="0" dirty="0"/>
              <a:t>“Cetera Financial Group” refers to the network of independent retail firms encompassing, among others, Cetera Advisors LLC, Cetera Advisor Networks LLC, Cetera Investment Services LLC (marketed as Cetera Financial Institutions or Cetera Investors), Cetera Financial Specialists LLC, and First Allied Securities, Inc. All firms are members FINRA / SIPC. Located at 655 W. Broadway, 11th Floor, San Diego, CA  92101.</a:t>
            </a:r>
          </a:p>
          <a:p>
            <a:pPr marL="0" indent="0" algn="just">
              <a:spcBef>
                <a:spcPts val="0"/>
              </a:spcBef>
              <a:buNone/>
            </a:pPr>
            <a:endParaRPr lang="en-US" altLang="en-US" sz="1200" b="0" dirty="0"/>
          </a:p>
          <a:p>
            <a:pPr marL="0" indent="0" algn="just">
              <a:spcBef>
                <a:spcPts val="0"/>
              </a:spcBef>
              <a:buNone/>
            </a:pPr>
            <a:r>
              <a:rPr lang="en-US" altLang="en-US" sz="1200" b="0" dirty="0"/>
              <a:t>Individuals affiliated with Cetera firms are either Registered Representatives who offer only brokerage services and receive transaction-based compensation (commissions), Investment Adviser Representatives who offer only investment advisory services and receive fees based on assets, or both Registered Representatives and Investment Adviser Representatives, who can offer both types of services.</a:t>
            </a:r>
          </a:p>
          <a:p>
            <a:pPr marL="0" indent="0" algn="just">
              <a:spcBef>
                <a:spcPts val="0"/>
              </a:spcBef>
              <a:buNone/>
            </a:pPr>
            <a:endParaRPr lang="en-US" altLang="en-US" sz="1200" b="0" dirty="0"/>
          </a:p>
          <a:p>
            <a:pPr marL="0" indent="0" algn="just">
              <a:buNone/>
            </a:pPr>
            <a:r>
              <a:rPr lang="en-US" sz="1200" b="0" dirty="0"/>
              <a:t>The material contained in this document was authored by and is the property of Cetera Investment Management LLC. Cetera Investment Management provides investment management and advisory services to a number of programs sponsored by affiliated and non-affiliated registered investment advisers. Your registered representative or investment adviser representative is not registered with Cetera Investment Management and did not take part in the creation of this material. He or she may not be able to offer Cetera Investment Management portfolio management services.</a:t>
            </a:r>
          </a:p>
          <a:p>
            <a:pPr marL="0" indent="0" algn="just">
              <a:buNone/>
            </a:pPr>
            <a:r>
              <a:rPr lang="en-US" sz="1200" b="0" dirty="0"/>
              <a:t>Nothing in this presentation should be construed as offering or disseminating specific investment, tax, or legal advice to any individual without the benefit of direct and specific consultation with an investment adviser representative authorized to offer Cetera Investment Management services. Information contained herein shall not constitute an offer or a solicitation of any services. Past performance is not a guarantee of future results.</a:t>
            </a:r>
          </a:p>
          <a:p>
            <a:pPr marL="0" indent="0">
              <a:spcBef>
                <a:spcPts val="0"/>
              </a:spcBef>
              <a:buNone/>
            </a:pPr>
            <a:endParaRPr lang="en-US" altLang="en-US" sz="1400" b="0" dirty="0"/>
          </a:p>
        </p:txBody>
      </p:sp>
      <p:sp>
        <p:nvSpPr>
          <p:cNvPr id="2" name="Title 1">
            <a:extLst>
              <a:ext uri="{FF2B5EF4-FFF2-40B4-BE49-F238E27FC236}">
                <a16:creationId xmlns:a16="http://schemas.microsoft.com/office/drawing/2014/main" id="{57807F3A-C448-4393-9DB2-E62454BB6004}"/>
              </a:ext>
            </a:extLst>
          </p:cNvPr>
          <p:cNvSpPr>
            <a:spLocks noGrp="1"/>
          </p:cNvSpPr>
          <p:nvPr>
            <p:ph type="title" idx="4294967295"/>
          </p:nvPr>
        </p:nvSpPr>
        <p:spPr>
          <a:xfrm>
            <a:off x="0" y="365125"/>
            <a:ext cx="10891838" cy="582613"/>
          </a:xfrm>
        </p:spPr>
        <p:txBody>
          <a:bodyPr/>
          <a:lstStyle/>
          <a:p>
            <a:r>
              <a:rPr lang="en-US" dirty="0"/>
              <a:t>Disclosures</a:t>
            </a:r>
          </a:p>
        </p:txBody>
      </p:sp>
      <p:sp>
        <p:nvSpPr>
          <p:cNvPr id="5" name="Slide Number Placeholder 4">
            <a:extLst>
              <a:ext uri="{FF2B5EF4-FFF2-40B4-BE49-F238E27FC236}">
                <a16:creationId xmlns:a16="http://schemas.microsoft.com/office/drawing/2014/main" id="{CCFD7209-BBE5-ED27-5A99-16D57715E90C}"/>
              </a:ext>
            </a:extLst>
          </p:cNvPr>
          <p:cNvSpPr>
            <a:spLocks noGrp="1"/>
          </p:cNvSpPr>
          <p:nvPr>
            <p:ph type="sldNum" sz="quarter" idx="10"/>
          </p:nvPr>
        </p:nvSpPr>
        <p:spPr/>
        <p:txBody>
          <a:bodyPr/>
          <a:lstStyle/>
          <a:p>
            <a:fld id="{37CAAC7E-E39D-465C-A5AC-7339A68ECE7D}" type="slidenum">
              <a:rPr lang="en-US" smtClean="0"/>
              <a:pPr/>
              <a:t>16</a:t>
            </a:fld>
            <a:endParaRPr lang="en-US" dirty="0"/>
          </a:p>
        </p:txBody>
      </p:sp>
    </p:spTree>
    <p:extLst>
      <p:ext uri="{BB962C8B-B14F-4D97-AF65-F5344CB8AC3E}">
        <p14:creationId xmlns:p14="http://schemas.microsoft.com/office/powerpoint/2010/main" val="1822928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7AE61D-C93E-444D-8C97-6B83ED7FE5F6}"/>
              </a:ext>
            </a:extLst>
          </p:cNvPr>
          <p:cNvSpPr>
            <a:spLocks noGrp="1"/>
          </p:cNvSpPr>
          <p:nvPr>
            <p:ph idx="4294967295"/>
          </p:nvPr>
        </p:nvSpPr>
        <p:spPr>
          <a:xfrm>
            <a:off x="0" y="801688"/>
            <a:ext cx="11293475" cy="5418137"/>
          </a:xfrm>
        </p:spPr>
        <p:txBody>
          <a:bodyPr>
            <a:normAutofit/>
          </a:bodyPr>
          <a:lstStyle/>
          <a:p>
            <a:pPr marL="0" indent="0" algn="just">
              <a:buNone/>
            </a:pPr>
            <a:r>
              <a:rPr lang="en-US" sz="1200" b="0" dirty="0"/>
              <a:t>For more information about Cetera Investment Management, please reference the Cetera Investment Management LLC Form ADV disclosure brochure and the disclosure brochure for the registered investment adviser your adviser is registered with. Please consult with your adviser for his or her specific firm registrations and programs available.</a:t>
            </a:r>
          </a:p>
          <a:p>
            <a:pPr marL="0" indent="0" algn="just">
              <a:buNone/>
            </a:pPr>
            <a:r>
              <a:rPr lang="en-US" sz="1200" b="0" dirty="0"/>
              <a:t>No independent analysis has been performed and the material should not be construed as investment advice. Investment decisions should not be based on this material since the information contained here is a singular update, and prudent investment decisions require the analysis of a much broader collection of facts and context. All information is believed to be from reliable sources; however, we make no representation as to its completeness or accuracy. The opinions expressed are as of the date published and may change without notice. Any forward-looking statements are based on assumptions, may not materialize, and are subject to revision.</a:t>
            </a:r>
          </a:p>
          <a:p>
            <a:pPr marL="0" indent="0" algn="just">
              <a:buNone/>
            </a:pPr>
            <a:r>
              <a:rPr lang="en-US" sz="1200" b="0" dirty="0"/>
              <a:t>All economic and performance information is historical and not indicative of future results. The market indices discussed are not actively managed. Investors cannot directly invest in unmanaged indices. Please consult your financial advisor for more information.</a:t>
            </a:r>
          </a:p>
          <a:p>
            <a:pPr marL="0" indent="0" algn="just">
              <a:buNone/>
            </a:pPr>
            <a:r>
              <a:rPr lang="en-US" sz="1200" b="0" dirty="0"/>
              <a:t>Additional risks are associated with international investing, such as currency fluctuations, political and economic instability, and differences in accounting standards.</a:t>
            </a:r>
          </a:p>
          <a:p>
            <a:pPr marL="0" indent="0" algn="just">
              <a:buNone/>
            </a:pPr>
            <a:r>
              <a:rPr lang="en-US" sz="1200" b="0" dirty="0"/>
              <a:t>A diversified portfolio does not assure a profit or protect against loss in a declining market.</a:t>
            </a:r>
          </a:p>
          <a:p>
            <a:pPr marL="0" indent="0" algn="just">
              <a:lnSpc>
                <a:spcPct val="120000"/>
              </a:lnSpc>
              <a:spcBef>
                <a:spcPts val="0"/>
              </a:spcBef>
              <a:buNone/>
            </a:pPr>
            <a:r>
              <a:rPr lang="en-US" sz="1200" b="0" dirty="0"/>
              <a:t>The S&amp;P 500 is a capitalization-weighted index of 500 stocks designed to measure performance of the broad domestic economy through changes in the aggregate market value of 500 stocks representing all major industries.</a:t>
            </a:r>
          </a:p>
          <a:p>
            <a:pPr marL="0" indent="0" algn="just">
              <a:lnSpc>
                <a:spcPct val="120000"/>
              </a:lnSpc>
              <a:spcBef>
                <a:spcPts val="0"/>
              </a:spcBef>
              <a:buNone/>
            </a:pPr>
            <a:endParaRPr lang="en-US" sz="1200" b="0" dirty="0"/>
          </a:p>
          <a:p>
            <a:pPr marL="0" indent="0" algn="just">
              <a:lnSpc>
                <a:spcPct val="120000"/>
              </a:lnSpc>
              <a:spcBef>
                <a:spcPts val="0"/>
              </a:spcBef>
              <a:buNone/>
            </a:pPr>
            <a:r>
              <a:rPr lang="en-US" sz="1200" b="0" dirty="0"/>
              <a:t>The ICE BofA US High Yield Index tracks the performance of US dollar denominated below investment grade rated corporate debt publicly issued in the U.S. domestic market. To qualify for inclusion in the index, securities must have a below investment grade rating (based on an average of Moody's, S&amp;P, and Fitch) and an investment grade rated country of risk (based on an average of Moody's, S&amp;P, and Fitch foreign currency long term sovereign debt ratings). Each security must have greater than 1 year of remaining maturity, a fixed coupon schedule, and a minimum amount outstanding of $100 million.</a:t>
            </a:r>
          </a:p>
          <a:p>
            <a:pPr marL="0" indent="0" algn="just">
              <a:lnSpc>
                <a:spcPct val="120000"/>
              </a:lnSpc>
              <a:spcBef>
                <a:spcPts val="0"/>
              </a:spcBef>
              <a:buNone/>
            </a:pPr>
            <a:endParaRPr lang="en-US" sz="1200" b="0" dirty="0"/>
          </a:p>
          <a:p>
            <a:pPr marL="0" indent="0" algn="just">
              <a:lnSpc>
                <a:spcPct val="120000"/>
              </a:lnSpc>
              <a:spcBef>
                <a:spcPts val="0"/>
              </a:spcBef>
              <a:buNone/>
            </a:pPr>
            <a:r>
              <a:rPr lang="en-US" sz="1200" b="0" dirty="0"/>
              <a:t>The Russell 1000 index is a stock market index that tracks the top 1,000 stocks by market capitalization in the Russell 3000 Index, which represent about 90% of the total market capitalization of that index. </a:t>
            </a:r>
          </a:p>
          <a:p>
            <a:pPr marL="0" indent="0" algn="just">
              <a:lnSpc>
                <a:spcPct val="120000"/>
              </a:lnSpc>
              <a:spcBef>
                <a:spcPts val="0"/>
              </a:spcBef>
              <a:buNone/>
            </a:pPr>
            <a:endParaRPr lang="en-US" sz="1200" b="0" dirty="0"/>
          </a:p>
          <a:p>
            <a:pPr marL="0" indent="0" algn="just">
              <a:lnSpc>
                <a:spcPct val="120000"/>
              </a:lnSpc>
              <a:spcBef>
                <a:spcPts val="0"/>
              </a:spcBef>
              <a:buNone/>
            </a:pPr>
            <a:r>
              <a:rPr lang="en-US" sz="1200" b="0" dirty="0"/>
              <a:t>The Russell 2000 index is comprised of 2000 small-capitalization companies. It is made up of the bottom two-thirds in company size of the Russell 3000 index.</a:t>
            </a:r>
          </a:p>
          <a:p>
            <a:pPr marL="0" indent="0" algn="just">
              <a:buNone/>
            </a:pPr>
            <a:endParaRPr lang="en-US" altLang="en-US" sz="1200" b="0" dirty="0"/>
          </a:p>
        </p:txBody>
      </p:sp>
      <p:sp>
        <p:nvSpPr>
          <p:cNvPr id="2" name="Title 1">
            <a:extLst>
              <a:ext uri="{FF2B5EF4-FFF2-40B4-BE49-F238E27FC236}">
                <a16:creationId xmlns:a16="http://schemas.microsoft.com/office/drawing/2014/main" id="{57807F3A-C448-4393-9DB2-E62454BB6004}"/>
              </a:ext>
            </a:extLst>
          </p:cNvPr>
          <p:cNvSpPr>
            <a:spLocks noGrp="1"/>
          </p:cNvSpPr>
          <p:nvPr>
            <p:ph type="title" idx="4294967295"/>
          </p:nvPr>
        </p:nvSpPr>
        <p:spPr>
          <a:xfrm>
            <a:off x="0" y="365125"/>
            <a:ext cx="10941050" cy="582613"/>
          </a:xfrm>
        </p:spPr>
        <p:txBody>
          <a:bodyPr/>
          <a:lstStyle/>
          <a:p>
            <a:r>
              <a:rPr lang="en-US" dirty="0"/>
              <a:t>Disclosures</a:t>
            </a:r>
          </a:p>
        </p:txBody>
      </p:sp>
      <p:sp>
        <p:nvSpPr>
          <p:cNvPr id="5" name="Slide Number Placeholder 4">
            <a:extLst>
              <a:ext uri="{FF2B5EF4-FFF2-40B4-BE49-F238E27FC236}">
                <a16:creationId xmlns:a16="http://schemas.microsoft.com/office/drawing/2014/main" id="{45C2CD9D-66D4-9C9E-9469-BF3E77AD4F75}"/>
              </a:ext>
            </a:extLst>
          </p:cNvPr>
          <p:cNvSpPr>
            <a:spLocks noGrp="1"/>
          </p:cNvSpPr>
          <p:nvPr>
            <p:ph type="sldNum" sz="quarter" idx="10"/>
          </p:nvPr>
        </p:nvSpPr>
        <p:spPr/>
        <p:txBody>
          <a:bodyPr/>
          <a:lstStyle/>
          <a:p>
            <a:fld id="{37CAAC7E-E39D-465C-A5AC-7339A68ECE7D}" type="slidenum">
              <a:rPr lang="en-US" smtClean="0"/>
              <a:pPr/>
              <a:t>17</a:t>
            </a:fld>
            <a:endParaRPr lang="en-US" dirty="0"/>
          </a:p>
        </p:txBody>
      </p:sp>
    </p:spTree>
    <p:extLst>
      <p:ext uri="{BB962C8B-B14F-4D97-AF65-F5344CB8AC3E}">
        <p14:creationId xmlns:p14="http://schemas.microsoft.com/office/powerpoint/2010/main" val="1526922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72777-0F9F-4141-9A08-C8F3A9E28DAC}"/>
              </a:ext>
            </a:extLst>
          </p:cNvPr>
          <p:cNvSpPr>
            <a:spLocks noGrp="1"/>
          </p:cNvSpPr>
          <p:nvPr>
            <p:ph type="title"/>
          </p:nvPr>
        </p:nvSpPr>
        <p:spPr/>
        <p:txBody>
          <a:bodyPr/>
          <a:lstStyle/>
          <a:p>
            <a:r>
              <a:rPr lang="en-US" dirty="0"/>
              <a:t>Themes for 2023</a:t>
            </a:r>
          </a:p>
        </p:txBody>
      </p:sp>
      <p:graphicFrame>
        <p:nvGraphicFramePr>
          <p:cNvPr id="11" name="Content Placeholder 2">
            <a:extLst>
              <a:ext uri="{FF2B5EF4-FFF2-40B4-BE49-F238E27FC236}">
                <a16:creationId xmlns:a16="http://schemas.microsoft.com/office/drawing/2014/main" id="{669155C8-0853-E6D8-DDBC-4AB379380804}"/>
              </a:ext>
            </a:extLst>
          </p:cNvPr>
          <p:cNvGraphicFramePr>
            <a:graphicFrameLocks noGrp="1"/>
          </p:cNvGraphicFramePr>
          <p:nvPr>
            <p:ph idx="1"/>
            <p:extLst>
              <p:ext uri="{D42A27DB-BD31-4B8C-83A1-F6EECF244321}">
                <p14:modId xmlns:p14="http://schemas.microsoft.com/office/powerpoint/2010/main" val="880298835"/>
              </p:ext>
            </p:extLst>
          </p:nvPr>
        </p:nvGraphicFramePr>
        <p:xfrm>
          <a:off x="838200" y="1237766"/>
          <a:ext cx="10515600" cy="48499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a:extLst>
              <a:ext uri="{FF2B5EF4-FFF2-40B4-BE49-F238E27FC236}">
                <a16:creationId xmlns:a16="http://schemas.microsoft.com/office/drawing/2014/main" id="{E5D808D8-6F99-B231-9887-A891713DA0F6}"/>
              </a:ext>
            </a:extLst>
          </p:cNvPr>
          <p:cNvSpPr>
            <a:spLocks noGrp="1"/>
          </p:cNvSpPr>
          <p:nvPr>
            <p:ph type="sldNum" sz="quarter" idx="10"/>
          </p:nvPr>
        </p:nvSpPr>
        <p:spPr/>
        <p:txBody>
          <a:bodyPr/>
          <a:lstStyle/>
          <a:p>
            <a:fld id="{37CAAC7E-E39D-465C-A5AC-7339A68ECE7D}" type="slidenum">
              <a:rPr lang="en-US" smtClean="0"/>
              <a:pPr/>
              <a:t>2</a:t>
            </a:fld>
            <a:endParaRPr lang="en-US" dirty="0"/>
          </a:p>
        </p:txBody>
      </p:sp>
    </p:spTree>
    <p:extLst>
      <p:ext uri="{BB962C8B-B14F-4D97-AF65-F5344CB8AC3E}">
        <p14:creationId xmlns:p14="http://schemas.microsoft.com/office/powerpoint/2010/main" val="3211326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91DD3-A105-1C7A-7D04-D3AF0E831920}"/>
              </a:ext>
            </a:extLst>
          </p:cNvPr>
          <p:cNvSpPr>
            <a:spLocks noGrp="1"/>
          </p:cNvSpPr>
          <p:nvPr>
            <p:ph type="title"/>
          </p:nvPr>
        </p:nvSpPr>
        <p:spPr>
          <a:xfrm>
            <a:off x="315132" y="365125"/>
            <a:ext cx="10515600" cy="582729"/>
          </a:xfrm>
        </p:spPr>
        <p:txBody>
          <a:bodyPr/>
          <a:lstStyle/>
          <a:p>
            <a:r>
              <a:rPr lang="en-US" dirty="0"/>
              <a:t>Global Economic Growth Slowing</a:t>
            </a:r>
          </a:p>
        </p:txBody>
      </p:sp>
      <p:sp>
        <p:nvSpPr>
          <p:cNvPr id="8" name="TextBox 7">
            <a:extLst>
              <a:ext uri="{FF2B5EF4-FFF2-40B4-BE49-F238E27FC236}">
                <a16:creationId xmlns:a16="http://schemas.microsoft.com/office/drawing/2014/main" id="{D09B9235-0C08-20B9-8D5D-C507F877EE58}"/>
              </a:ext>
            </a:extLst>
          </p:cNvPr>
          <p:cNvSpPr txBox="1"/>
          <p:nvPr/>
        </p:nvSpPr>
        <p:spPr>
          <a:xfrm>
            <a:off x="315132" y="5797680"/>
            <a:ext cx="1300164" cy="369332"/>
          </a:xfrm>
          <a:prstGeom prst="rect">
            <a:avLst/>
          </a:prstGeom>
          <a:noFill/>
        </p:spPr>
        <p:txBody>
          <a:bodyPr wrap="none" rtlCol="0">
            <a:spAutoFit/>
          </a:bodyPr>
          <a:lstStyle/>
          <a:p>
            <a:r>
              <a:rPr lang="en-US" dirty="0"/>
              <a:t>Source: IMF</a:t>
            </a:r>
          </a:p>
        </p:txBody>
      </p:sp>
      <p:pic>
        <p:nvPicPr>
          <p:cNvPr id="10" name="Picture 9">
            <a:extLst>
              <a:ext uri="{FF2B5EF4-FFF2-40B4-BE49-F238E27FC236}">
                <a16:creationId xmlns:a16="http://schemas.microsoft.com/office/drawing/2014/main" id="{D93314BE-50C1-6FAB-70C7-397C1C99CBD0}"/>
              </a:ext>
            </a:extLst>
          </p:cNvPr>
          <p:cNvPicPr>
            <a:picLocks noChangeAspect="1"/>
          </p:cNvPicPr>
          <p:nvPr/>
        </p:nvPicPr>
        <p:blipFill>
          <a:blip r:embed="rId3"/>
          <a:stretch>
            <a:fillRect/>
          </a:stretch>
        </p:blipFill>
        <p:spPr>
          <a:xfrm>
            <a:off x="528637" y="1304925"/>
            <a:ext cx="11134725" cy="4248150"/>
          </a:xfrm>
          <a:prstGeom prst="rect">
            <a:avLst/>
          </a:prstGeom>
        </p:spPr>
      </p:pic>
      <p:sp>
        <p:nvSpPr>
          <p:cNvPr id="4" name="Slide Number Placeholder 3">
            <a:extLst>
              <a:ext uri="{FF2B5EF4-FFF2-40B4-BE49-F238E27FC236}">
                <a16:creationId xmlns:a16="http://schemas.microsoft.com/office/drawing/2014/main" id="{182637AD-1940-1793-D97D-08C473671558}"/>
              </a:ext>
            </a:extLst>
          </p:cNvPr>
          <p:cNvSpPr>
            <a:spLocks noGrp="1"/>
          </p:cNvSpPr>
          <p:nvPr>
            <p:ph type="sldNum" sz="quarter" idx="10"/>
          </p:nvPr>
        </p:nvSpPr>
        <p:spPr/>
        <p:txBody>
          <a:bodyPr/>
          <a:lstStyle/>
          <a:p>
            <a:fld id="{37CAAC7E-E39D-465C-A5AC-7339A68ECE7D}" type="slidenum">
              <a:rPr lang="en-US" smtClean="0"/>
              <a:pPr/>
              <a:t>3</a:t>
            </a:fld>
            <a:endParaRPr lang="en-US" dirty="0"/>
          </a:p>
        </p:txBody>
      </p:sp>
    </p:spTree>
    <p:extLst>
      <p:ext uri="{BB962C8B-B14F-4D97-AF65-F5344CB8AC3E}">
        <p14:creationId xmlns:p14="http://schemas.microsoft.com/office/powerpoint/2010/main" val="930941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AE380-96E2-4005-984F-3B71105D5CED}"/>
              </a:ext>
            </a:extLst>
          </p:cNvPr>
          <p:cNvSpPr>
            <a:spLocks noGrp="1"/>
          </p:cNvSpPr>
          <p:nvPr>
            <p:ph type="title"/>
          </p:nvPr>
        </p:nvSpPr>
        <p:spPr>
          <a:xfrm>
            <a:off x="0" y="292405"/>
            <a:ext cx="10515600" cy="582729"/>
          </a:xfrm>
        </p:spPr>
        <p:txBody>
          <a:bodyPr/>
          <a:lstStyle/>
          <a:p>
            <a:r>
              <a:rPr lang="en-US" dirty="0"/>
              <a:t>Leading Indicators Signaling Recession</a:t>
            </a:r>
          </a:p>
        </p:txBody>
      </p:sp>
      <p:graphicFrame>
        <p:nvGraphicFramePr>
          <p:cNvPr id="4" name="Object 3">
            <a:extLst>
              <a:ext uri="{FF2B5EF4-FFF2-40B4-BE49-F238E27FC236}">
                <a16:creationId xmlns:a16="http://schemas.microsoft.com/office/drawing/2014/main" id="{0EE5BE69-D365-151C-AA66-D8D2CD5A14B2}"/>
              </a:ext>
            </a:extLst>
          </p:cNvPr>
          <p:cNvGraphicFramePr>
            <a:graphicFrameLocks noChangeAspect="1"/>
          </p:cNvGraphicFramePr>
          <p:nvPr>
            <p:extLst>
              <p:ext uri="{D42A27DB-BD31-4B8C-83A1-F6EECF244321}">
                <p14:modId xmlns:p14="http://schemas.microsoft.com/office/powerpoint/2010/main" val="1366953471"/>
              </p:ext>
            </p:extLst>
          </p:nvPr>
        </p:nvGraphicFramePr>
        <p:xfrm>
          <a:off x="2205037" y="880478"/>
          <a:ext cx="7781925" cy="5365598"/>
        </p:xfrm>
        <a:graphic>
          <a:graphicData uri="http://schemas.openxmlformats.org/presentationml/2006/ole">
            <mc:AlternateContent xmlns:mc="http://schemas.openxmlformats.org/markup-compatibility/2006">
              <mc:Choice xmlns:v="urn:schemas-microsoft-com:vml" Requires="v">
                <p:oleObj name="ActiveGraph" r:id="rId3" imgW="7703924" imgH="5303362" progId="FDSCHART.FDSChartCtrlUnicode.1">
                  <p:embed/>
                </p:oleObj>
              </mc:Choice>
              <mc:Fallback>
                <p:oleObj name="ActiveGraph" r:id="rId3" imgW="7703924" imgH="5303362" progId="FDSCHART.FDSChartCtrlUnicode.1">
                  <p:embed/>
                  <p:pic>
                    <p:nvPicPr>
                      <p:cNvPr id="4" name="Object 3">
                        <a:extLst>
                          <a:ext uri="{FF2B5EF4-FFF2-40B4-BE49-F238E27FC236}">
                            <a16:creationId xmlns:a16="http://schemas.microsoft.com/office/drawing/2014/main" id="{0EE5BE69-D365-151C-AA66-D8D2CD5A14B2}"/>
                          </a:ext>
                        </a:extLst>
                      </p:cNvPr>
                      <p:cNvPicPr/>
                      <p:nvPr/>
                    </p:nvPicPr>
                    <p:blipFill>
                      <a:blip r:embed="rId4"/>
                      <a:stretch>
                        <a:fillRect/>
                      </a:stretch>
                    </p:blipFill>
                    <p:spPr>
                      <a:xfrm>
                        <a:off x="2205037" y="880478"/>
                        <a:ext cx="7781925" cy="5365598"/>
                      </a:xfrm>
                      <a:prstGeom prst="rect">
                        <a:avLst/>
                      </a:prstGeom>
                    </p:spPr>
                  </p:pic>
                </p:oleObj>
              </mc:Fallback>
            </mc:AlternateContent>
          </a:graphicData>
        </a:graphic>
      </p:graphicFrame>
      <p:sp>
        <p:nvSpPr>
          <p:cNvPr id="5" name="Slide Number Placeholder 4">
            <a:extLst>
              <a:ext uri="{FF2B5EF4-FFF2-40B4-BE49-F238E27FC236}">
                <a16:creationId xmlns:a16="http://schemas.microsoft.com/office/drawing/2014/main" id="{05567EDE-FC72-2D8E-C374-EE8ADF0EED8E}"/>
              </a:ext>
            </a:extLst>
          </p:cNvPr>
          <p:cNvSpPr>
            <a:spLocks noGrp="1"/>
          </p:cNvSpPr>
          <p:nvPr>
            <p:ph type="sldNum" sz="quarter" idx="10"/>
          </p:nvPr>
        </p:nvSpPr>
        <p:spPr/>
        <p:txBody>
          <a:bodyPr/>
          <a:lstStyle/>
          <a:p>
            <a:fld id="{37CAAC7E-E39D-465C-A5AC-7339A68ECE7D}" type="slidenum">
              <a:rPr lang="en-US" smtClean="0"/>
              <a:pPr/>
              <a:t>4</a:t>
            </a:fld>
            <a:endParaRPr lang="en-US" dirty="0"/>
          </a:p>
        </p:txBody>
      </p:sp>
    </p:spTree>
    <p:extLst>
      <p:ext uri="{BB962C8B-B14F-4D97-AF65-F5344CB8AC3E}">
        <p14:creationId xmlns:p14="http://schemas.microsoft.com/office/powerpoint/2010/main" val="2162245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F06BC-07DE-3EA2-D80A-76AC0A556F57}"/>
              </a:ext>
            </a:extLst>
          </p:cNvPr>
          <p:cNvSpPr>
            <a:spLocks noGrp="1"/>
          </p:cNvSpPr>
          <p:nvPr>
            <p:ph type="title"/>
          </p:nvPr>
        </p:nvSpPr>
        <p:spPr>
          <a:xfrm>
            <a:off x="0" y="365125"/>
            <a:ext cx="10515600" cy="582729"/>
          </a:xfrm>
        </p:spPr>
        <p:txBody>
          <a:bodyPr/>
          <a:lstStyle/>
          <a:p>
            <a:r>
              <a:rPr lang="en-US" dirty="0"/>
              <a:t>Resilient Service Economy</a:t>
            </a:r>
          </a:p>
        </p:txBody>
      </p:sp>
      <p:graphicFrame>
        <p:nvGraphicFramePr>
          <p:cNvPr id="3" name="Object 2">
            <a:extLst>
              <a:ext uri="{FF2B5EF4-FFF2-40B4-BE49-F238E27FC236}">
                <a16:creationId xmlns:a16="http://schemas.microsoft.com/office/drawing/2014/main" id="{AF88AACD-44EF-5853-D8CB-0324F1640637}"/>
              </a:ext>
            </a:extLst>
          </p:cNvPr>
          <p:cNvGraphicFramePr>
            <a:graphicFrameLocks noChangeAspect="1"/>
          </p:cNvGraphicFramePr>
          <p:nvPr>
            <p:extLst>
              <p:ext uri="{D42A27DB-BD31-4B8C-83A1-F6EECF244321}">
                <p14:modId xmlns:p14="http://schemas.microsoft.com/office/powerpoint/2010/main" val="1331755581"/>
              </p:ext>
            </p:extLst>
          </p:nvPr>
        </p:nvGraphicFramePr>
        <p:xfrm>
          <a:off x="1864303" y="809168"/>
          <a:ext cx="8463394" cy="5482961"/>
        </p:xfrm>
        <a:graphic>
          <a:graphicData uri="http://schemas.openxmlformats.org/presentationml/2006/ole">
            <mc:AlternateContent xmlns:mc="http://schemas.openxmlformats.org/markup-compatibility/2006">
              <mc:Choice xmlns:v="urn:schemas-microsoft-com:vml" Requires="v">
                <p:oleObj name="ActiveGraph" r:id="rId3" imgW="8381941" imgH="5432955" progId="FDSCHART.FDSChartCtrlUnicode.1">
                  <p:embed/>
                </p:oleObj>
              </mc:Choice>
              <mc:Fallback>
                <p:oleObj name="ActiveGraph" r:id="rId3" imgW="8381941" imgH="5432955" progId="FDSCHART.FDSChartCtrlUnicode.1">
                  <p:embed/>
                  <p:pic>
                    <p:nvPicPr>
                      <p:cNvPr id="3" name="Object 2">
                        <a:extLst>
                          <a:ext uri="{FF2B5EF4-FFF2-40B4-BE49-F238E27FC236}">
                            <a16:creationId xmlns:a16="http://schemas.microsoft.com/office/drawing/2014/main" id="{AF88AACD-44EF-5853-D8CB-0324F1640637}"/>
                          </a:ext>
                        </a:extLst>
                      </p:cNvPr>
                      <p:cNvPicPr/>
                      <p:nvPr/>
                    </p:nvPicPr>
                    <p:blipFill>
                      <a:blip r:embed="rId4"/>
                      <a:stretch>
                        <a:fillRect/>
                      </a:stretch>
                    </p:blipFill>
                    <p:spPr>
                      <a:xfrm>
                        <a:off x="1864303" y="809168"/>
                        <a:ext cx="8463394" cy="5482961"/>
                      </a:xfrm>
                      <a:prstGeom prst="rect">
                        <a:avLst/>
                      </a:prstGeom>
                    </p:spPr>
                  </p:pic>
                </p:oleObj>
              </mc:Fallback>
            </mc:AlternateContent>
          </a:graphicData>
        </a:graphic>
      </p:graphicFrame>
      <p:sp>
        <p:nvSpPr>
          <p:cNvPr id="5" name="Slide Number Placeholder 4">
            <a:extLst>
              <a:ext uri="{FF2B5EF4-FFF2-40B4-BE49-F238E27FC236}">
                <a16:creationId xmlns:a16="http://schemas.microsoft.com/office/drawing/2014/main" id="{16C3B001-A7E0-EDB8-D698-B9924DE785E7}"/>
              </a:ext>
            </a:extLst>
          </p:cNvPr>
          <p:cNvSpPr>
            <a:spLocks noGrp="1"/>
          </p:cNvSpPr>
          <p:nvPr>
            <p:ph type="sldNum" sz="quarter" idx="10"/>
          </p:nvPr>
        </p:nvSpPr>
        <p:spPr/>
        <p:txBody>
          <a:bodyPr/>
          <a:lstStyle/>
          <a:p>
            <a:fld id="{37CAAC7E-E39D-465C-A5AC-7339A68ECE7D}" type="slidenum">
              <a:rPr lang="en-US" smtClean="0"/>
              <a:pPr/>
              <a:t>5</a:t>
            </a:fld>
            <a:endParaRPr lang="en-US" dirty="0"/>
          </a:p>
        </p:txBody>
      </p:sp>
    </p:spTree>
    <p:extLst>
      <p:ext uri="{BB962C8B-B14F-4D97-AF65-F5344CB8AC3E}">
        <p14:creationId xmlns:p14="http://schemas.microsoft.com/office/powerpoint/2010/main" val="2405118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B3B68-68D7-BABA-0202-740C4B5A6064}"/>
              </a:ext>
            </a:extLst>
          </p:cNvPr>
          <p:cNvSpPr>
            <a:spLocks noGrp="1"/>
          </p:cNvSpPr>
          <p:nvPr>
            <p:ph type="title"/>
          </p:nvPr>
        </p:nvSpPr>
        <p:spPr>
          <a:xfrm>
            <a:off x="0" y="320502"/>
            <a:ext cx="10515600" cy="582729"/>
          </a:xfrm>
        </p:spPr>
        <p:txBody>
          <a:bodyPr/>
          <a:lstStyle/>
          <a:p>
            <a:r>
              <a:rPr lang="en-US" dirty="0"/>
              <a:t>Slowing but Still Elevated Inflation</a:t>
            </a:r>
          </a:p>
        </p:txBody>
      </p:sp>
      <p:graphicFrame>
        <p:nvGraphicFramePr>
          <p:cNvPr id="6" name="Object 5">
            <a:extLst>
              <a:ext uri="{FF2B5EF4-FFF2-40B4-BE49-F238E27FC236}">
                <a16:creationId xmlns:a16="http://schemas.microsoft.com/office/drawing/2014/main" id="{ED030DFF-64C1-4904-4350-2360B6177D59}"/>
              </a:ext>
            </a:extLst>
          </p:cNvPr>
          <p:cNvGraphicFramePr>
            <a:graphicFrameLocks noChangeAspect="1"/>
          </p:cNvGraphicFramePr>
          <p:nvPr>
            <p:extLst>
              <p:ext uri="{D42A27DB-BD31-4B8C-83A1-F6EECF244321}">
                <p14:modId xmlns:p14="http://schemas.microsoft.com/office/powerpoint/2010/main" val="3025901139"/>
              </p:ext>
            </p:extLst>
          </p:nvPr>
        </p:nvGraphicFramePr>
        <p:xfrm>
          <a:off x="2166937" y="842906"/>
          <a:ext cx="7858125" cy="5418137"/>
        </p:xfrm>
        <a:graphic>
          <a:graphicData uri="http://schemas.openxmlformats.org/presentationml/2006/ole">
            <mc:AlternateContent xmlns:mc="http://schemas.openxmlformats.org/markup-compatibility/2006">
              <mc:Choice xmlns:v="urn:schemas-microsoft-com:vml" Requires="v">
                <p:oleObj name="ActiveGraph" r:id="rId3" imgW="7780153" imgH="5364375" progId="FDSCHART.FDSChartCtrlUnicode.1">
                  <p:embed/>
                </p:oleObj>
              </mc:Choice>
              <mc:Fallback>
                <p:oleObj name="ActiveGraph" r:id="rId3" imgW="7780153" imgH="5364375" progId="FDSCHART.FDSChartCtrlUnicode.1">
                  <p:embed/>
                  <p:pic>
                    <p:nvPicPr>
                      <p:cNvPr id="6" name="Object 5">
                        <a:extLst>
                          <a:ext uri="{FF2B5EF4-FFF2-40B4-BE49-F238E27FC236}">
                            <a16:creationId xmlns:a16="http://schemas.microsoft.com/office/drawing/2014/main" id="{ED030DFF-64C1-4904-4350-2360B6177D59}"/>
                          </a:ext>
                        </a:extLst>
                      </p:cNvPr>
                      <p:cNvPicPr/>
                      <p:nvPr/>
                    </p:nvPicPr>
                    <p:blipFill>
                      <a:blip r:embed="rId4"/>
                      <a:stretch>
                        <a:fillRect/>
                      </a:stretch>
                    </p:blipFill>
                    <p:spPr>
                      <a:xfrm>
                        <a:off x="2166937" y="842906"/>
                        <a:ext cx="7858125" cy="5418137"/>
                      </a:xfrm>
                      <a:prstGeom prst="rect">
                        <a:avLst/>
                      </a:prstGeom>
                    </p:spPr>
                  </p:pic>
                </p:oleObj>
              </mc:Fallback>
            </mc:AlternateContent>
          </a:graphicData>
        </a:graphic>
      </p:graphicFrame>
      <p:sp>
        <p:nvSpPr>
          <p:cNvPr id="4" name="Slide Number Placeholder 3">
            <a:extLst>
              <a:ext uri="{FF2B5EF4-FFF2-40B4-BE49-F238E27FC236}">
                <a16:creationId xmlns:a16="http://schemas.microsoft.com/office/drawing/2014/main" id="{FA3D75D9-0F7C-B90D-180D-CE90757EE905}"/>
              </a:ext>
            </a:extLst>
          </p:cNvPr>
          <p:cNvSpPr>
            <a:spLocks noGrp="1"/>
          </p:cNvSpPr>
          <p:nvPr>
            <p:ph type="sldNum" sz="quarter" idx="10"/>
          </p:nvPr>
        </p:nvSpPr>
        <p:spPr/>
        <p:txBody>
          <a:bodyPr/>
          <a:lstStyle/>
          <a:p>
            <a:fld id="{37CAAC7E-E39D-465C-A5AC-7339A68ECE7D}" type="slidenum">
              <a:rPr lang="en-US" smtClean="0"/>
              <a:pPr/>
              <a:t>6</a:t>
            </a:fld>
            <a:endParaRPr lang="en-US" dirty="0"/>
          </a:p>
        </p:txBody>
      </p:sp>
    </p:spTree>
    <p:extLst>
      <p:ext uri="{BB962C8B-B14F-4D97-AF65-F5344CB8AC3E}">
        <p14:creationId xmlns:p14="http://schemas.microsoft.com/office/powerpoint/2010/main" val="3972596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DED4D-0F8E-E67A-BBBE-B0DF4350028F}"/>
              </a:ext>
            </a:extLst>
          </p:cNvPr>
          <p:cNvSpPr>
            <a:spLocks noGrp="1"/>
          </p:cNvSpPr>
          <p:nvPr>
            <p:ph type="title" idx="4294967295"/>
          </p:nvPr>
        </p:nvSpPr>
        <p:spPr>
          <a:xfrm>
            <a:off x="0" y="365125"/>
            <a:ext cx="10515600" cy="582613"/>
          </a:xfrm>
        </p:spPr>
        <p:txBody>
          <a:bodyPr/>
          <a:lstStyle/>
          <a:p>
            <a:r>
              <a:rPr lang="en-US" dirty="0">
                <a:solidFill>
                  <a:srgbClr val="36166D"/>
                </a:solidFill>
              </a:rPr>
              <a:t>Fed Pivot?</a:t>
            </a:r>
          </a:p>
        </p:txBody>
      </p:sp>
      <p:graphicFrame>
        <p:nvGraphicFramePr>
          <p:cNvPr id="3" name="Object 2">
            <a:extLst>
              <a:ext uri="{FF2B5EF4-FFF2-40B4-BE49-F238E27FC236}">
                <a16:creationId xmlns:a16="http://schemas.microsoft.com/office/drawing/2014/main" id="{CD94E884-44DA-C895-701A-8EBCD177CD01}"/>
              </a:ext>
            </a:extLst>
          </p:cNvPr>
          <p:cNvGraphicFramePr>
            <a:graphicFrameLocks noChangeAspect="1"/>
          </p:cNvGraphicFramePr>
          <p:nvPr>
            <p:extLst>
              <p:ext uri="{D42A27DB-BD31-4B8C-83A1-F6EECF244321}">
                <p14:modId xmlns:p14="http://schemas.microsoft.com/office/powerpoint/2010/main" val="267620581"/>
              </p:ext>
            </p:extLst>
          </p:nvPr>
        </p:nvGraphicFramePr>
        <p:xfrm>
          <a:off x="1942234" y="819954"/>
          <a:ext cx="8307531" cy="5381986"/>
        </p:xfrm>
        <a:graphic>
          <a:graphicData uri="http://schemas.openxmlformats.org/presentationml/2006/ole">
            <mc:AlternateContent xmlns:mc="http://schemas.openxmlformats.org/markup-compatibility/2006">
              <mc:Choice xmlns:v="urn:schemas-microsoft-com:vml" Requires="v">
                <p:oleObj name="ActiveGraph" r:id="rId3" imgW="8221906" imgH="5326538" progId="FDSCHART.FDSChartCtrlUnicode.1">
                  <p:embed/>
                </p:oleObj>
              </mc:Choice>
              <mc:Fallback>
                <p:oleObj name="ActiveGraph" r:id="rId3" imgW="8221906" imgH="5326538" progId="FDSCHART.FDSChartCtrlUnicode.1">
                  <p:embed/>
                  <p:pic>
                    <p:nvPicPr>
                      <p:cNvPr id="3" name="Object 2">
                        <a:extLst>
                          <a:ext uri="{FF2B5EF4-FFF2-40B4-BE49-F238E27FC236}">
                            <a16:creationId xmlns:a16="http://schemas.microsoft.com/office/drawing/2014/main" id="{CD94E884-44DA-C895-701A-8EBCD177CD01}"/>
                          </a:ext>
                        </a:extLst>
                      </p:cNvPr>
                      <p:cNvPicPr/>
                      <p:nvPr/>
                    </p:nvPicPr>
                    <p:blipFill>
                      <a:blip r:embed="rId4"/>
                      <a:stretch>
                        <a:fillRect/>
                      </a:stretch>
                    </p:blipFill>
                    <p:spPr>
                      <a:xfrm>
                        <a:off x="1942234" y="819954"/>
                        <a:ext cx="8307531" cy="5381986"/>
                      </a:xfrm>
                      <a:prstGeom prst="rect">
                        <a:avLst/>
                      </a:prstGeom>
                    </p:spPr>
                  </p:pic>
                </p:oleObj>
              </mc:Fallback>
            </mc:AlternateContent>
          </a:graphicData>
        </a:graphic>
      </p:graphicFrame>
      <p:sp>
        <p:nvSpPr>
          <p:cNvPr id="5" name="Slide Number Placeholder 4">
            <a:extLst>
              <a:ext uri="{FF2B5EF4-FFF2-40B4-BE49-F238E27FC236}">
                <a16:creationId xmlns:a16="http://schemas.microsoft.com/office/drawing/2014/main" id="{48C8C288-3CBC-5FF3-679A-3FF4A3C88B6F}"/>
              </a:ext>
            </a:extLst>
          </p:cNvPr>
          <p:cNvSpPr>
            <a:spLocks noGrp="1"/>
          </p:cNvSpPr>
          <p:nvPr>
            <p:ph type="sldNum" sz="quarter" idx="10"/>
          </p:nvPr>
        </p:nvSpPr>
        <p:spPr/>
        <p:txBody>
          <a:bodyPr/>
          <a:lstStyle/>
          <a:p>
            <a:fld id="{37CAAC7E-E39D-465C-A5AC-7339A68ECE7D}" type="slidenum">
              <a:rPr lang="en-US" smtClean="0"/>
              <a:pPr/>
              <a:t>7</a:t>
            </a:fld>
            <a:endParaRPr lang="en-US" dirty="0"/>
          </a:p>
        </p:txBody>
      </p:sp>
    </p:spTree>
    <p:extLst>
      <p:ext uri="{BB962C8B-B14F-4D97-AF65-F5344CB8AC3E}">
        <p14:creationId xmlns:p14="http://schemas.microsoft.com/office/powerpoint/2010/main" val="1780018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3B9A2-5C89-404E-A727-A447736FBFC0}"/>
              </a:ext>
            </a:extLst>
          </p:cNvPr>
          <p:cNvSpPr>
            <a:spLocks noGrp="1"/>
          </p:cNvSpPr>
          <p:nvPr>
            <p:ph type="title" idx="4294967295"/>
          </p:nvPr>
        </p:nvSpPr>
        <p:spPr>
          <a:xfrm>
            <a:off x="0" y="241300"/>
            <a:ext cx="10515600" cy="582613"/>
          </a:xfrm>
        </p:spPr>
        <p:txBody>
          <a:bodyPr/>
          <a:lstStyle/>
          <a:p>
            <a:r>
              <a:rPr lang="en-US" dirty="0">
                <a:solidFill>
                  <a:srgbClr val="36166D"/>
                </a:solidFill>
              </a:rPr>
              <a:t>Low Expectation are Easier to Beat</a:t>
            </a:r>
          </a:p>
        </p:txBody>
      </p:sp>
      <p:sp>
        <p:nvSpPr>
          <p:cNvPr id="3" name="Rectangle 17">
            <a:extLst>
              <a:ext uri="{FF2B5EF4-FFF2-40B4-BE49-F238E27FC236}">
                <a16:creationId xmlns:a16="http://schemas.microsoft.com/office/drawing/2014/main" id="{89FFDD1B-F540-4D77-9D44-CCCFCB7EE7F8}"/>
              </a:ext>
            </a:extLst>
          </p:cNvPr>
          <p:cNvSpPr>
            <a:spLocks noChangeArrowheads="1"/>
          </p:cNvSpPr>
          <p:nvPr/>
        </p:nvSpPr>
        <p:spPr bwMode="auto">
          <a:xfrm>
            <a:off x="2053176" y="875898"/>
            <a:ext cx="1724460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4" name="Object 3">
            <a:extLst>
              <a:ext uri="{FF2B5EF4-FFF2-40B4-BE49-F238E27FC236}">
                <a16:creationId xmlns:a16="http://schemas.microsoft.com/office/drawing/2014/main" id="{42AEE489-6EA8-28BE-9F84-6BCDB3C122F7}"/>
              </a:ext>
            </a:extLst>
          </p:cNvPr>
          <p:cNvGraphicFramePr>
            <a:graphicFrameLocks noChangeAspect="1"/>
          </p:cNvGraphicFramePr>
          <p:nvPr>
            <p:extLst>
              <p:ext uri="{D42A27DB-BD31-4B8C-83A1-F6EECF244321}">
                <p14:modId xmlns:p14="http://schemas.microsoft.com/office/powerpoint/2010/main" val="2934956683"/>
              </p:ext>
            </p:extLst>
          </p:nvPr>
        </p:nvGraphicFramePr>
        <p:xfrm>
          <a:off x="2166937" y="823913"/>
          <a:ext cx="7858125" cy="5418137"/>
        </p:xfrm>
        <a:graphic>
          <a:graphicData uri="http://schemas.openxmlformats.org/presentationml/2006/ole">
            <mc:AlternateContent xmlns:mc="http://schemas.openxmlformats.org/markup-compatibility/2006">
              <mc:Choice xmlns:v="urn:schemas-microsoft-com:vml" Requires="v">
                <p:oleObj name="ActiveGraph" r:id="rId3" imgW="7780153" imgH="5364375" progId="FDSCHART.FDSChartCtrlUnicode.1">
                  <p:embed/>
                </p:oleObj>
              </mc:Choice>
              <mc:Fallback>
                <p:oleObj name="ActiveGraph" r:id="rId3" imgW="7780153" imgH="5364375" progId="FDSCHART.FDSChartCtrlUnicode.1">
                  <p:embed/>
                  <p:pic>
                    <p:nvPicPr>
                      <p:cNvPr id="4" name="Object 3">
                        <a:extLst>
                          <a:ext uri="{FF2B5EF4-FFF2-40B4-BE49-F238E27FC236}">
                            <a16:creationId xmlns:a16="http://schemas.microsoft.com/office/drawing/2014/main" id="{42AEE489-6EA8-28BE-9F84-6BCDB3C122F7}"/>
                          </a:ext>
                        </a:extLst>
                      </p:cNvPr>
                      <p:cNvPicPr/>
                      <p:nvPr/>
                    </p:nvPicPr>
                    <p:blipFill>
                      <a:blip r:embed="rId4"/>
                      <a:stretch>
                        <a:fillRect/>
                      </a:stretch>
                    </p:blipFill>
                    <p:spPr>
                      <a:xfrm>
                        <a:off x="2166937" y="823913"/>
                        <a:ext cx="7858125" cy="5418137"/>
                      </a:xfrm>
                      <a:prstGeom prst="rect">
                        <a:avLst/>
                      </a:prstGeom>
                    </p:spPr>
                  </p:pic>
                </p:oleObj>
              </mc:Fallback>
            </mc:AlternateContent>
          </a:graphicData>
        </a:graphic>
      </p:graphicFrame>
      <p:sp>
        <p:nvSpPr>
          <p:cNvPr id="6" name="Slide Number Placeholder 5">
            <a:extLst>
              <a:ext uri="{FF2B5EF4-FFF2-40B4-BE49-F238E27FC236}">
                <a16:creationId xmlns:a16="http://schemas.microsoft.com/office/drawing/2014/main" id="{2A920CD3-ED04-18AB-2730-FA16BD808585}"/>
              </a:ext>
            </a:extLst>
          </p:cNvPr>
          <p:cNvSpPr>
            <a:spLocks noGrp="1"/>
          </p:cNvSpPr>
          <p:nvPr>
            <p:ph type="sldNum" sz="quarter" idx="10"/>
          </p:nvPr>
        </p:nvSpPr>
        <p:spPr/>
        <p:txBody>
          <a:bodyPr/>
          <a:lstStyle/>
          <a:p>
            <a:fld id="{37CAAC7E-E39D-465C-A5AC-7339A68ECE7D}" type="slidenum">
              <a:rPr lang="en-US" smtClean="0"/>
              <a:pPr/>
              <a:t>8</a:t>
            </a:fld>
            <a:endParaRPr lang="en-US" dirty="0"/>
          </a:p>
        </p:txBody>
      </p:sp>
    </p:spTree>
    <p:extLst>
      <p:ext uri="{BB962C8B-B14F-4D97-AF65-F5344CB8AC3E}">
        <p14:creationId xmlns:p14="http://schemas.microsoft.com/office/powerpoint/2010/main" val="2730636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BA7DA-562A-EF2D-69F0-568619FD5173}"/>
              </a:ext>
            </a:extLst>
          </p:cNvPr>
          <p:cNvSpPr>
            <a:spLocks noGrp="1"/>
          </p:cNvSpPr>
          <p:nvPr>
            <p:ph type="title" idx="4294967295"/>
          </p:nvPr>
        </p:nvSpPr>
        <p:spPr>
          <a:xfrm>
            <a:off x="0" y="365125"/>
            <a:ext cx="10515600" cy="582613"/>
          </a:xfrm>
        </p:spPr>
        <p:txBody>
          <a:bodyPr/>
          <a:lstStyle/>
          <a:p>
            <a:r>
              <a:rPr lang="en-US" dirty="0">
                <a:solidFill>
                  <a:srgbClr val="36166D"/>
                </a:solidFill>
              </a:rPr>
              <a:t>Valuations Not as Stretched</a:t>
            </a:r>
          </a:p>
        </p:txBody>
      </p:sp>
      <p:graphicFrame>
        <p:nvGraphicFramePr>
          <p:cNvPr id="3" name="Object 2">
            <a:extLst>
              <a:ext uri="{FF2B5EF4-FFF2-40B4-BE49-F238E27FC236}">
                <a16:creationId xmlns:a16="http://schemas.microsoft.com/office/drawing/2014/main" id="{B1B50627-8079-5CEE-0A8F-2DB66A9DF0DC}"/>
              </a:ext>
            </a:extLst>
          </p:cNvPr>
          <p:cNvGraphicFramePr>
            <a:graphicFrameLocks noChangeAspect="1"/>
          </p:cNvGraphicFramePr>
          <p:nvPr>
            <p:extLst>
              <p:ext uri="{D42A27DB-BD31-4B8C-83A1-F6EECF244321}">
                <p14:modId xmlns:p14="http://schemas.microsoft.com/office/powerpoint/2010/main" val="3404395221"/>
              </p:ext>
            </p:extLst>
          </p:nvPr>
        </p:nvGraphicFramePr>
        <p:xfrm>
          <a:off x="2268136" y="947854"/>
          <a:ext cx="7655727" cy="5167196"/>
        </p:xfrm>
        <a:graphic>
          <a:graphicData uri="http://schemas.openxmlformats.org/presentationml/2006/ole">
            <mc:AlternateContent xmlns:mc="http://schemas.openxmlformats.org/markup-compatibility/2006">
              <mc:Choice xmlns:v="urn:schemas-microsoft-com:vml" Requires="v">
                <p:oleObj name="ActiveGraph" r:id="rId3" imgW="7581767" imgH="5120798" progId="FDSCHART.FDSChartCtrlUnicode.1">
                  <p:embed/>
                </p:oleObj>
              </mc:Choice>
              <mc:Fallback>
                <p:oleObj name="ActiveGraph" r:id="rId3" imgW="7581767" imgH="5120798" progId="FDSCHART.FDSChartCtrlUnicode.1">
                  <p:embed/>
                  <p:pic>
                    <p:nvPicPr>
                      <p:cNvPr id="3" name="Object 2">
                        <a:extLst>
                          <a:ext uri="{FF2B5EF4-FFF2-40B4-BE49-F238E27FC236}">
                            <a16:creationId xmlns:a16="http://schemas.microsoft.com/office/drawing/2014/main" id="{B1B50627-8079-5CEE-0A8F-2DB66A9DF0DC}"/>
                          </a:ext>
                        </a:extLst>
                      </p:cNvPr>
                      <p:cNvPicPr/>
                      <p:nvPr/>
                    </p:nvPicPr>
                    <p:blipFill>
                      <a:blip r:embed="rId4"/>
                      <a:stretch>
                        <a:fillRect/>
                      </a:stretch>
                    </p:blipFill>
                    <p:spPr>
                      <a:xfrm>
                        <a:off x="2268136" y="947854"/>
                        <a:ext cx="7655727" cy="5167196"/>
                      </a:xfrm>
                      <a:prstGeom prst="rect">
                        <a:avLst/>
                      </a:prstGeom>
                    </p:spPr>
                  </p:pic>
                </p:oleObj>
              </mc:Fallback>
            </mc:AlternateContent>
          </a:graphicData>
        </a:graphic>
      </p:graphicFrame>
      <p:sp>
        <p:nvSpPr>
          <p:cNvPr id="5" name="Slide Number Placeholder 4">
            <a:extLst>
              <a:ext uri="{FF2B5EF4-FFF2-40B4-BE49-F238E27FC236}">
                <a16:creationId xmlns:a16="http://schemas.microsoft.com/office/drawing/2014/main" id="{870E0F46-CA18-FABE-4CC9-4A7361438400}"/>
              </a:ext>
            </a:extLst>
          </p:cNvPr>
          <p:cNvSpPr>
            <a:spLocks noGrp="1"/>
          </p:cNvSpPr>
          <p:nvPr>
            <p:ph type="sldNum" sz="quarter" idx="10"/>
          </p:nvPr>
        </p:nvSpPr>
        <p:spPr/>
        <p:txBody>
          <a:bodyPr/>
          <a:lstStyle/>
          <a:p>
            <a:fld id="{37CAAC7E-E39D-465C-A5AC-7339A68ECE7D}" type="slidenum">
              <a:rPr lang="en-US" smtClean="0"/>
              <a:pPr/>
              <a:t>9</a:t>
            </a:fld>
            <a:endParaRPr lang="en-US" dirty="0"/>
          </a:p>
        </p:txBody>
      </p:sp>
    </p:spTree>
    <p:extLst>
      <p:ext uri="{BB962C8B-B14F-4D97-AF65-F5344CB8AC3E}">
        <p14:creationId xmlns:p14="http://schemas.microsoft.com/office/powerpoint/2010/main" val="41388691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2F7854124A17D4390FCD4FE5798724E" ma:contentTypeVersion="11" ma:contentTypeDescription="Create a new document." ma:contentTypeScope="" ma:versionID="47fa0133c068a9deeca5febdcc766620">
  <xsd:schema xmlns:xsd="http://www.w3.org/2001/XMLSchema" xmlns:xs="http://www.w3.org/2001/XMLSchema" xmlns:p="http://schemas.microsoft.com/office/2006/metadata/properties" xmlns:ns3="80e92478-5726-4016-8cdf-32c2eb5b4bd3" targetNamespace="http://schemas.microsoft.com/office/2006/metadata/properties" ma:root="true" ma:fieldsID="c19c83944ae005791a98cfc9d24befb0" ns3:_="">
    <xsd:import namespace="80e92478-5726-4016-8cdf-32c2eb5b4bd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ServiceOCR"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e92478-5726-4016-8cdf-32c2eb5b4bd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D4E8F60-B8B9-4166-8603-CF9F2FCACA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0e92478-5726-4016-8cdf-32c2eb5b4bd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323AA0B-9CDA-4150-B576-1FEED95DABDD}">
  <ds:schemaRefs>
    <ds:schemaRef ds:uri="http://schemas.microsoft.com/sharepoint/v3/contenttype/forms"/>
  </ds:schemaRefs>
</ds:datastoreItem>
</file>

<file path=customXml/itemProps3.xml><?xml version="1.0" encoding="utf-8"?>
<ds:datastoreItem xmlns:ds="http://schemas.openxmlformats.org/officeDocument/2006/customXml" ds:itemID="{37AA8026-2C33-4CBA-A6C3-15CA815AE495}">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80e92478-5726-4016-8cdf-32c2eb5b4bd3"/>
    <ds:schemaRef ds:uri="http://purl.org/dc/terms/"/>
    <ds:schemaRef ds:uri="http://schemas.openxmlformats.org/package/2006/metadata/core-properties"/>
    <ds:schemaRef ds:uri="http://www.w3.org/XML/1998/namespace"/>
    <ds:schemaRef ds:uri="http://purl.org/dc/dcmitype/"/>
  </ds:schemaRefs>
</ds:datastoreItem>
</file>

<file path=docMetadata/LabelInfo.xml><?xml version="1.0" encoding="utf-8"?>
<clbl:labelList xmlns:clbl="http://schemas.microsoft.com/office/2020/mipLabelMetadata">
  <clbl:label id="{4ca33967-ac09-4f5d-b2a2-573c7bbbdd4a}" enabled="0" method="" siteId="{4ca33967-ac09-4f5d-b2a2-573c7bbbdd4a}" removed="1"/>
</clbl:labelList>
</file>

<file path=docProps/app.xml><?xml version="1.0" encoding="utf-8"?>
<Properties xmlns="http://schemas.openxmlformats.org/officeDocument/2006/extended-properties" xmlns:vt="http://schemas.openxmlformats.org/officeDocument/2006/docPropsVTypes">
  <Template>Office Theme</Template>
  <TotalTime>6810</TotalTime>
  <Words>3134</Words>
  <Application>Microsoft Office PowerPoint</Application>
  <PresentationFormat>Widescreen</PresentationFormat>
  <Paragraphs>126</Paragraphs>
  <Slides>17</Slides>
  <Notes>16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3" baseType="lpstr">
      <vt:lpstr>Arial</vt:lpstr>
      <vt:lpstr>Calibri</vt:lpstr>
      <vt:lpstr>Calibri Light</vt:lpstr>
      <vt:lpstr>Perpetua</vt:lpstr>
      <vt:lpstr>Office Theme</vt:lpstr>
      <vt:lpstr>ActiveGraph</vt:lpstr>
      <vt:lpstr>2023 Outlook</vt:lpstr>
      <vt:lpstr>Themes for 2023</vt:lpstr>
      <vt:lpstr>Global Economic Growth Slowing</vt:lpstr>
      <vt:lpstr>Leading Indicators Signaling Recession</vt:lpstr>
      <vt:lpstr>Resilient Service Economy</vt:lpstr>
      <vt:lpstr>Slowing but Still Elevated Inflation</vt:lpstr>
      <vt:lpstr>Fed Pivot?</vt:lpstr>
      <vt:lpstr>Low Expectation are Easier to Beat</vt:lpstr>
      <vt:lpstr>Valuations Not as Stretched</vt:lpstr>
      <vt:lpstr>Markets Are Forward-Looking</vt:lpstr>
      <vt:lpstr>Calendar Year Bond Returns</vt:lpstr>
      <vt:lpstr>Lower Duration</vt:lpstr>
      <vt:lpstr>Higher Bond Yields</vt:lpstr>
      <vt:lpstr>Strong Relative Yields for Bonds</vt:lpstr>
      <vt:lpstr>PowerPoint Presentation</vt:lpstr>
      <vt:lpstr>Disclosures</vt:lpstr>
      <vt:lpstr>Disclosures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2021 Fourth Quarter Outlook</dc:title>
  <dc:creator>Brian Klimke</dc:creator>
  <cp:lastModifiedBy>Jake Merritt</cp:lastModifiedBy>
  <cp:revision>70</cp:revision>
  <dcterms:created xsi:type="dcterms:W3CDTF">2021-09-22T15:09:11Z</dcterms:created>
  <dcterms:modified xsi:type="dcterms:W3CDTF">2022-12-09T23:06:23Z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0x01010062F7854124A17D4390FCD4FE5798724E</vt:lpwstr>
  </property>
</Properties>
</file>